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9"/>
  </p:notesMasterIdLst>
  <p:sldIdLst>
    <p:sldId id="256" r:id="rId2"/>
    <p:sldId id="257" r:id="rId3"/>
    <p:sldId id="284" r:id="rId4"/>
    <p:sldId id="259" r:id="rId5"/>
    <p:sldId id="269" r:id="rId6"/>
    <p:sldId id="271" r:id="rId7"/>
    <p:sldId id="272" r:id="rId8"/>
    <p:sldId id="273" r:id="rId9"/>
    <p:sldId id="285" r:id="rId10"/>
    <p:sldId id="286" r:id="rId11"/>
    <p:sldId id="274" r:id="rId12"/>
    <p:sldId id="287" r:id="rId13"/>
    <p:sldId id="288" r:id="rId14"/>
    <p:sldId id="289" r:id="rId15"/>
    <p:sldId id="290" r:id="rId16"/>
    <p:sldId id="291" r:id="rId17"/>
    <p:sldId id="265" r:id="rId18"/>
  </p:sldIdLst>
  <p:sldSz cx="12192000" cy="6858000"/>
  <p:notesSz cx="9144000" cy="6858000"/>
  <p:embeddedFontLst>
    <p:embeddedFont>
      <p:font typeface="Century Gothic" panose="020B0502020202020204" pitchFamily="34" charset="0"/>
      <p:regular r:id="rId20"/>
      <p:bold r:id="rId21"/>
      <p:italic r:id="rId22"/>
      <p:boldItalic r:id="rId23"/>
    </p:embeddedFont>
    <p:embeddedFont>
      <p:font typeface="Exo" panose="020B060402020202020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2" roundtripDataSignature="AMtx7mgY2+DM/rwO2HkSTRKEfJ3qJmWL/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42" Type="http://customschemas.google.com/relationships/presentationmetadata" Target="meta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notesMaster" Target="notesMasters/notesMaster1.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62B096-2950-450E-A417-EB77E91800E3}" type="doc">
      <dgm:prSet loTypeId="urn:microsoft.com/office/officeart/2005/8/layout/rings+Icon" loCatId="officeonline" qsTypeId="urn:microsoft.com/office/officeart/2005/8/quickstyle/simple1" qsCatId="simple" csTypeId="urn:microsoft.com/office/officeart/2005/8/colors/colorful4" csCatId="colorful" phldr="1"/>
      <dgm:spPr/>
    </dgm:pt>
    <dgm:pt modelId="{CFD6102A-43EB-489E-93A0-7C55CF4F1E8F}">
      <dgm:prSet phldrT="[Text]"/>
      <dgm:spPr/>
      <dgm:t>
        <a:bodyPr/>
        <a:lstStyle/>
        <a:p>
          <a:pPr algn="ctr"/>
          <a:r>
            <a:rPr lang="en-US" dirty="0">
              <a:latin typeface="Times New Roman" panose="02020603050405020304" pitchFamily="18" charset="0"/>
              <a:cs typeface="Times New Roman" panose="02020603050405020304" pitchFamily="18" charset="0"/>
            </a:rPr>
            <a:t>Talent</a:t>
          </a:r>
        </a:p>
      </dgm:t>
    </dgm:pt>
    <dgm:pt modelId="{C9B2AA15-D832-44AD-9AFD-1A153239B124}" type="parTrans" cxnId="{0BE744E6-A358-487B-B8B7-0F57B2EAA743}">
      <dgm:prSet/>
      <dgm:spPr/>
      <dgm:t>
        <a:bodyPr/>
        <a:lstStyle/>
        <a:p>
          <a:pPr algn="ctr"/>
          <a:endParaRPr lang="en-ID"/>
        </a:p>
      </dgm:t>
    </dgm:pt>
    <dgm:pt modelId="{2A64AB56-03F7-4294-97AA-19A80007F1A6}" type="sibTrans" cxnId="{0BE744E6-A358-487B-B8B7-0F57B2EAA743}">
      <dgm:prSet/>
      <dgm:spPr/>
      <dgm:t>
        <a:bodyPr/>
        <a:lstStyle/>
        <a:p>
          <a:pPr algn="ctr"/>
          <a:endParaRPr lang="en-ID"/>
        </a:p>
      </dgm:t>
    </dgm:pt>
    <dgm:pt modelId="{9B134D3C-5DB1-4728-B28A-91625928606B}">
      <dgm:prSet phldrT="[Text]" custT="1"/>
      <dgm:spPr/>
      <dgm:t>
        <a:bodyPr/>
        <a:lstStyle/>
        <a:p>
          <a:pPr algn="ctr"/>
          <a:r>
            <a:rPr lang="en-US" sz="4400" dirty="0">
              <a:latin typeface="Times New Roman" panose="02020603050405020304" pitchFamily="18" charset="0"/>
              <a:cs typeface="Times New Roman" panose="02020603050405020304" pitchFamily="18" charset="0"/>
            </a:rPr>
            <a:t>Apel Pagi</a:t>
          </a:r>
          <a:endParaRPr lang="en-ID" sz="4400" dirty="0">
            <a:latin typeface="Times New Roman" panose="02020603050405020304" pitchFamily="18" charset="0"/>
            <a:cs typeface="Times New Roman" panose="02020603050405020304" pitchFamily="18" charset="0"/>
          </a:endParaRPr>
        </a:p>
      </dgm:t>
    </dgm:pt>
    <dgm:pt modelId="{E312AF37-5C5B-4782-BA36-B756B52ADB44}" type="parTrans" cxnId="{90D851A7-F966-4181-9630-D5BD3E761AC8}">
      <dgm:prSet/>
      <dgm:spPr/>
      <dgm:t>
        <a:bodyPr/>
        <a:lstStyle/>
        <a:p>
          <a:pPr algn="ctr"/>
          <a:endParaRPr lang="en-ID"/>
        </a:p>
      </dgm:t>
    </dgm:pt>
    <dgm:pt modelId="{4EDCEFDE-48F9-4512-A1D4-B18C6B2A6563}" type="sibTrans" cxnId="{90D851A7-F966-4181-9630-D5BD3E761AC8}">
      <dgm:prSet/>
      <dgm:spPr/>
      <dgm:t>
        <a:bodyPr/>
        <a:lstStyle/>
        <a:p>
          <a:pPr algn="ctr"/>
          <a:endParaRPr lang="en-ID"/>
        </a:p>
      </dgm:t>
    </dgm:pt>
    <dgm:pt modelId="{2D2A599A-BB55-44D3-8B4D-7946D8347013}">
      <dgm:prSet phldrT="[Text]" custT="1"/>
      <dgm:spPr/>
      <dgm:t>
        <a:bodyPr/>
        <a:lstStyle/>
        <a:p>
          <a:pPr algn="ctr"/>
          <a:r>
            <a:rPr lang="en-US" sz="3600" dirty="0" err="1">
              <a:latin typeface="Times New Roman" panose="02020603050405020304" pitchFamily="18" charset="0"/>
              <a:cs typeface="Times New Roman" panose="02020603050405020304" pitchFamily="18" charset="0"/>
            </a:rPr>
            <a:t>Klinik</a:t>
          </a:r>
          <a:r>
            <a:rPr lang="en-US" sz="3600" dirty="0">
              <a:latin typeface="Times New Roman" panose="02020603050405020304" pitchFamily="18" charset="0"/>
              <a:cs typeface="Times New Roman" panose="02020603050405020304" pitchFamily="18" charset="0"/>
            </a:rPr>
            <a:t> Pintar</a:t>
          </a:r>
          <a:endParaRPr lang="en-ID" sz="3600" dirty="0">
            <a:latin typeface="Times New Roman" panose="02020603050405020304" pitchFamily="18" charset="0"/>
            <a:cs typeface="Times New Roman" panose="02020603050405020304" pitchFamily="18" charset="0"/>
          </a:endParaRPr>
        </a:p>
      </dgm:t>
    </dgm:pt>
    <dgm:pt modelId="{AEE9F1B9-DAA9-446C-A8C4-1A20A5DF39BF}" type="parTrans" cxnId="{806C1D2F-BA02-4853-8125-696ADBD1643A}">
      <dgm:prSet/>
      <dgm:spPr/>
      <dgm:t>
        <a:bodyPr/>
        <a:lstStyle/>
        <a:p>
          <a:pPr algn="ctr"/>
          <a:endParaRPr lang="en-ID"/>
        </a:p>
      </dgm:t>
    </dgm:pt>
    <dgm:pt modelId="{2EFD3C92-E369-4809-AE76-0F319C6B3D36}" type="sibTrans" cxnId="{806C1D2F-BA02-4853-8125-696ADBD1643A}">
      <dgm:prSet/>
      <dgm:spPr/>
      <dgm:t>
        <a:bodyPr/>
        <a:lstStyle/>
        <a:p>
          <a:pPr algn="ctr"/>
          <a:endParaRPr lang="en-ID"/>
        </a:p>
      </dgm:t>
    </dgm:pt>
    <dgm:pt modelId="{137A9800-6BAA-40A1-9D83-87DCC972DB4F}" type="pres">
      <dgm:prSet presAssocID="{5962B096-2950-450E-A417-EB77E91800E3}" presName="Name0" presStyleCnt="0">
        <dgm:presLayoutVars>
          <dgm:chMax val="7"/>
          <dgm:dir/>
          <dgm:resizeHandles val="exact"/>
        </dgm:presLayoutVars>
      </dgm:prSet>
      <dgm:spPr/>
    </dgm:pt>
    <dgm:pt modelId="{20C0CBE5-C61B-4FDA-A830-DA81A570E53C}" type="pres">
      <dgm:prSet presAssocID="{5962B096-2950-450E-A417-EB77E91800E3}" presName="ellipse1" presStyleLbl="vennNode1" presStyleIdx="0" presStyleCnt="3" custScaleX="109414">
        <dgm:presLayoutVars>
          <dgm:bulletEnabled val="1"/>
        </dgm:presLayoutVars>
      </dgm:prSet>
      <dgm:spPr/>
    </dgm:pt>
    <dgm:pt modelId="{0DF3ABBC-7B6A-45C1-A312-7EBBEBC0A773}" type="pres">
      <dgm:prSet presAssocID="{5962B096-2950-450E-A417-EB77E91800E3}" presName="ellipse2" presStyleLbl="vennNode1" presStyleIdx="1" presStyleCnt="3">
        <dgm:presLayoutVars>
          <dgm:bulletEnabled val="1"/>
        </dgm:presLayoutVars>
      </dgm:prSet>
      <dgm:spPr/>
    </dgm:pt>
    <dgm:pt modelId="{1016A56D-B62E-4005-8564-6CA2BB6DE80C}" type="pres">
      <dgm:prSet presAssocID="{5962B096-2950-450E-A417-EB77E91800E3}" presName="ellipse3" presStyleLbl="vennNode1" presStyleIdx="2" presStyleCnt="3" custScaleX="110436">
        <dgm:presLayoutVars>
          <dgm:bulletEnabled val="1"/>
        </dgm:presLayoutVars>
      </dgm:prSet>
      <dgm:spPr/>
    </dgm:pt>
  </dgm:ptLst>
  <dgm:cxnLst>
    <dgm:cxn modelId="{806C1D2F-BA02-4853-8125-696ADBD1643A}" srcId="{5962B096-2950-450E-A417-EB77E91800E3}" destId="{2D2A599A-BB55-44D3-8B4D-7946D8347013}" srcOrd="2" destOrd="0" parTransId="{AEE9F1B9-DAA9-446C-A8C4-1A20A5DF39BF}" sibTransId="{2EFD3C92-E369-4809-AE76-0F319C6B3D36}"/>
    <dgm:cxn modelId="{1B2C1475-038D-4BF6-B895-026487E4B8B9}" type="presOf" srcId="{CFD6102A-43EB-489E-93A0-7C55CF4F1E8F}" destId="{20C0CBE5-C61B-4FDA-A830-DA81A570E53C}" srcOrd="0" destOrd="0" presId="urn:microsoft.com/office/officeart/2005/8/layout/rings+Icon"/>
    <dgm:cxn modelId="{EBCE4181-A315-4EC1-A7D2-D03BF5A815C2}" type="presOf" srcId="{5962B096-2950-450E-A417-EB77E91800E3}" destId="{137A9800-6BAA-40A1-9D83-87DCC972DB4F}" srcOrd="0" destOrd="0" presId="urn:microsoft.com/office/officeart/2005/8/layout/rings+Icon"/>
    <dgm:cxn modelId="{22BD8B9E-224B-4B92-92E1-0EF38FBDF195}" type="presOf" srcId="{2D2A599A-BB55-44D3-8B4D-7946D8347013}" destId="{1016A56D-B62E-4005-8564-6CA2BB6DE80C}" srcOrd="0" destOrd="0" presId="urn:microsoft.com/office/officeart/2005/8/layout/rings+Icon"/>
    <dgm:cxn modelId="{90D851A7-F966-4181-9630-D5BD3E761AC8}" srcId="{5962B096-2950-450E-A417-EB77E91800E3}" destId="{9B134D3C-5DB1-4728-B28A-91625928606B}" srcOrd="1" destOrd="0" parTransId="{E312AF37-5C5B-4782-BA36-B756B52ADB44}" sibTransId="{4EDCEFDE-48F9-4512-A1D4-B18C6B2A6563}"/>
    <dgm:cxn modelId="{38A5D5D2-65A4-482C-A3D1-1F56D75C13B7}" type="presOf" srcId="{9B134D3C-5DB1-4728-B28A-91625928606B}" destId="{0DF3ABBC-7B6A-45C1-A312-7EBBEBC0A773}" srcOrd="0" destOrd="0" presId="urn:microsoft.com/office/officeart/2005/8/layout/rings+Icon"/>
    <dgm:cxn modelId="{0BE744E6-A358-487B-B8B7-0F57B2EAA743}" srcId="{5962B096-2950-450E-A417-EB77E91800E3}" destId="{CFD6102A-43EB-489E-93A0-7C55CF4F1E8F}" srcOrd="0" destOrd="0" parTransId="{C9B2AA15-D832-44AD-9AFD-1A153239B124}" sibTransId="{2A64AB56-03F7-4294-97AA-19A80007F1A6}"/>
    <dgm:cxn modelId="{4A33478E-2F9B-4E23-95CA-C16A4C269681}" type="presParOf" srcId="{137A9800-6BAA-40A1-9D83-87DCC972DB4F}" destId="{20C0CBE5-C61B-4FDA-A830-DA81A570E53C}" srcOrd="0" destOrd="0" presId="urn:microsoft.com/office/officeart/2005/8/layout/rings+Icon"/>
    <dgm:cxn modelId="{F6362636-83C3-4C2B-BE94-792281B0EF2B}" type="presParOf" srcId="{137A9800-6BAA-40A1-9D83-87DCC972DB4F}" destId="{0DF3ABBC-7B6A-45C1-A312-7EBBEBC0A773}" srcOrd="1" destOrd="0" presId="urn:microsoft.com/office/officeart/2005/8/layout/rings+Icon"/>
    <dgm:cxn modelId="{04E13F8C-2144-436E-AFB0-CB72D5650269}" type="presParOf" srcId="{137A9800-6BAA-40A1-9D83-87DCC972DB4F}" destId="{1016A56D-B62E-4005-8564-6CA2BB6DE80C}" srcOrd="2" destOrd="0" presId="urn:microsoft.com/office/officeart/2005/8/layout/rings+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57F1D7B-D522-4F74-BF2F-13174D74C413}" type="doc">
      <dgm:prSet loTypeId="urn:microsoft.com/office/officeart/2005/8/layout/arrow6" loCatId="relationship" qsTypeId="urn:microsoft.com/office/officeart/2005/8/quickstyle/simple2" qsCatId="simple" csTypeId="urn:microsoft.com/office/officeart/2005/8/colors/accent2_1" csCatId="accent2" phldr="1"/>
      <dgm:spPr/>
      <dgm:t>
        <a:bodyPr/>
        <a:lstStyle/>
        <a:p>
          <a:endParaRPr lang="en-ID"/>
        </a:p>
      </dgm:t>
    </dgm:pt>
    <dgm:pt modelId="{21B4524A-7E11-4F91-98A2-4A70A1D2DB3E}">
      <dgm:prSet phldrT="[Text]"/>
      <dgm:spPr/>
      <dgm:t>
        <a:bodyPr/>
        <a:lstStyle/>
        <a:p>
          <a:r>
            <a:rPr lang="en-US" dirty="0" err="1"/>
            <a:t>Mengukur</a:t>
          </a:r>
          <a:endParaRPr lang="en-ID" dirty="0"/>
        </a:p>
      </dgm:t>
    </dgm:pt>
    <dgm:pt modelId="{873DD3AC-AAAD-4C83-8D7F-2A31799B1289}" type="parTrans" cxnId="{AF467F73-2349-433B-8B1D-F99FE39E594A}">
      <dgm:prSet/>
      <dgm:spPr/>
      <dgm:t>
        <a:bodyPr/>
        <a:lstStyle/>
        <a:p>
          <a:endParaRPr lang="en-ID"/>
        </a:p>
      </dgm:t>
    </dgm:pt>
    <dgm:pt modelId="{14FAB092-C429-48C8-9574-5376DD0AC5D8}" type="sibTrans" cxnId="{AF467F73-2349-433B-8B1D-F99FE39E594A}">
      <dgm:prSet/>
      <dgm:spPr/>
      <dgm:t>
        <a:bodyPr/>
        <a:lstStyle/>
        <a:p>
          <a:endParaRPr lang="en-ID"/>
        </a:p>
      </dgm:t>
    </dgm:pt>
    <dgm:pt modelId="{B4A94F01-193A-487C-BD9A-D558A94F2BF9}">
      <dgm:prSet phldrT="[Text]"/>
      <dgm:spPr/>
      <dgm:t>
        <a:bodyPr/>
        <a:lstStyle/>
        <a:p>
          <a:r>
            <a:rPr lang="en-US" dirty="0" err="1"/>
            <a:t>Menilai</a:t>
          </a:r>
          <a:endParaRPr lang="en-ID" dirty="0"/>
        </a:p>
      </dgm:t>
    </dgm:pt>
    <dgm:pt modelId="{0AA27782-B03B-4D0A-BDC9-B1F90709081C}" type="parTrans" cxnId="{638D2F21-A56D-4019-BB99-6BC7C8770336}">
      <dgm:prSet/>
      <dgm:spPr/>
      <dgm:t>
        <a:bodyPr/>
        <a:lstStyle/>
        <a:p>
          <a:endParaRPr lang="en-ID"/>
        </a:p>
      </dgm:t>
    </dgm:pt>
    <dgm:pt modelId="{35254C61-0115-47C7-9FFC-8ECD95B54EE2}" type="sibTrans" cxnId="{638D2F21-A56D-4019-BB99-6BC7C8770336}">
      <dgm:prSet/>
      <dgm:spPr/>
      <dgm:t>
        <a:bodyPr/>
        <a:lstStyle/>
        <a:p>
          <a:endParaRPr lang="en-ID"/>
        </a:p>
      </dgm:t>
    </dgm:pt>
    <dgm:pt modelId="{63DAFB35-C7FD-4948-B435-C44DB5D6070E}" type="pres">
      <dgm:prSet presAssocID="{757F1D7B-D522-4F74-BF2F-13174D74C413}" presName="compositeShape" presStyleCnt="0">
        <dgm:presLayoutVars>
          <dgm:chMax val="2"/>
          <dgm:dir/>
          <dgm:resizeHandles val="exact"/>
        </dgm:presLayoutVars>
      </dgm:prSet>
      <dgm:spPr/>
    </dgm:pt>
    <dgm:pt modelId="{4BBE53D9-C402-4DB3-A793-799D58FE6D6C}" type="pres">
      <dgm:prSet presAssocID="{757F1D7B-D522-4F74-BF2F-13174D74C413}" presName="ribbon" presStyleLbl="node1" presStyleIdx="0" presStyleCnt="1"/>
      <dgm:spPr/>
    </dgm:pt>
    <dgm:pt modelId="{2536BF69-0ACE-409F-97F6-1E90D58278BC}" type="pres">
      <dgm:prSet presAssocID="{757F1D7B-D522-4F74-BF2F-13174D74C413}" presName="leftArrowText" presStyleLbl="node1" presStyleIdx="0" presStyleCnt="1">
        <dgm:presLayoutVars>
          <dgm:chMax val="0"/>
          <dgm:bulletEnabled val="1"/>
        </dgm:presLayoutVars>
      </dgm:prSet>
      <dgm:spPr/>
    </dgm:pt>
    <dgm:pt modelId="{D9C6836B-87E9-4D09-A6B0-C55A4096C599}" type="pres">
      <dgm:prSet presAssocID="{757F1D7B-D522-4F74-BF2F-13174D74C413}" presName="rightArrowText" presStyleLbl="node1" presStyleIdx="0" presStyleCnt="1">
        <dgm:presLayoutVars>
          <dgm:chMax val="0"/>
          <dgm:bulletEnabled val="1"/>
        </dgm:presLayoutVars>
      </dgm:prSet>
      <dgm:spPr/>
    </dgm:pt>
  </dgm:ptLst>
  <dgm:cxnLst>
    <dgm:cxn modelId="{638D2F21-A56D-4019-BB99-6BC7C8770336}" srcId="{757F1D7B-D522-4F74-BF2F-13174D74C413}" destId="{B4A94F01-193A-487C-BD9A-D558A94F2BF9}" srcOrd="1" destOrd="0" parTransId="{0AA27782-B03B-4D0A-BDC9-B1F90709081C}" sibTransId="{35254C61-0115-47C7-9FFC-8ECD95B54EE2}"/>
    <dgm:cxn modelId="{D8B43162-76E9-4B77-B843-ECE44C55581C}" type="presOf" srcId="{21B4524A-7E11-4F91-98A2-4A70A1D2DB3E}" destId="{2536BF69-0ACE-409F-97F6-1E90D58278BC}" srcOrd="0" destOrd="0" presId="urn:microsoft.com/office/officeart/2005/8/layout/arrow6"/>
    <dgm:cxn modelId="{AF467F73-2349-433B-8B1D-F99FE39E594A}" srcId="{757F1D7B-D522-4F74-BF2F-13174D74C413}" destId="{21B4524A-7E11-4F91-98A2-4A70A1D2DB3E}" srcOrd="0" destOrd="0" parTransId="{873DD3AC-AAAD-4C83-8D7F-2A31799B1289}" sibTransId="{14FAB092-C429-48C8-9574-5376DD0AC5D8}"/>
    <dgm:cxn modelId="{1A395CCD-F223-4AF8-8CDB-E7B6BF2A920C}" type="presOf" srcId="{B4A94F01-193A-487C-BD9A-D558A94F2BF9}" destId="{D9C6836B-87E9-4D09-A6B0-C55A4096C599}" srcOrd="0" destOrd="0" presId="urn:microsoft.com/office/officeart/2005/8/layout/arrow6"/>
    <dgm:cxn modelId="{9CF6B6D0-2F2D-4147-8696-43BF84E98D5A}" type="presOf" srcId="{757F1D7B-D522-4F74-BF2F-13174D74C413}" destId="{63DAFB35-C7FD-4948-B435-C44DB5D6070E}" srcOrd="0" destOrd="0" presId="urn:microsoft.com/office/officeart/2005/8/layout/arrow6"/>
    <dgm:cxn modelId="{28444D93-907E-4C44-A13B-AEDC32DA0EE5}" type="presParOf" srcId="{63DAFB35-C7FD-4948-B435-C44DB5D6070E}" destId="{4BBE53D9-C402-4DB3-A793-799D58FE6D6C}" srcOrd="0" destOrd="0" presId="urn:microsoft.com/office/officeart/2005/8/layout/arrow6"/>
    <dgm:cxn modelId="{206F3043-0A8D-4341-B2BF-1202B399BE2B}" type="presParOf" srcId="{63DAFB35-C7FD-4948-B435-C44DB5D6070E}" destId="{2536BF69-0ACE-409F-97F6-1E90D58278BC}" srcOrd="1" destOrd="0" presId="urn:microsoft.com/office/officeart/2005/8/layout/arrow6"/>
    <dgm:cxn modelId="{7E3C3FD7-4616-44F3-A6AC-344387138AB1}" type="presParOf" srcId="{63DAFB35-C7FD-4948-B435-C44DB5D6070E}" destId="{D9C6836B-87E9-4D09-A6B0-C55A4096C599}" srcOrd="2" destOrd="0" presId="urn:microsoft.com/office/officeart/2005/8/layout/arrow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C0CBE5-C61B-4FDA-A830-DA81A570E53C}">
      <dsp:nvSpPr>
        <dsp:cNvPr id="0" name=""/>
        <dsp:cNvSpPr/>
      </dsp:nvSpPr>
      <dsp:spPr>
        <a:xfrm>
          <a:off x="2484750" y="0"/>
          <a:ext cx="2543694" cy="2324800"/>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1450" tIns="171450" rIns="171450" bIns="171450" numCol="1" spcCol="1270" anchor="ctr" anchorCtr="0">
          <a:noAutofit/>
        </a:bodyPr>
        <a:lstStyle/>
        <a:p>
          <a:pPr marL="0" lvl="0" indent="0" algn="ctr" defTabSz="2000250">
            <a:lnSpc>
              <a:spcPct val="90000"/>
            </a:lnSpc>
            <a:spcBef>
              <a:spcPct val="0"/>
            </a:spcBef>
            <a:spcAft>
              <a:spcPct val="35000"/>
            </a:spcAft>
            <a:buNone/>
          </a:pPr>
          <a:r>
            <a:rPr lang="en-US" sz="4500" kern="1200" dirty="0">
              <a:latin typeface="Times New Roman" panose="02020603050405020304" pitchFamily="18" charset="0"/>
              <a:cs typeface="Times New Roman" panose="02020603050405020304" pitchFamily="18" charset="0"/>
            </a:rPr>
            <a:t>Talent</a:t>
          </a:r>
        </a:p>
      </dsp:txBody>
      <dsp:txXfrm>
        <a:off x="2857265" y="340459"/>
        <a:ext cx="1798664" cy="1643882"/>
      </dsp:txXfrm>
    </dsp:sp>
    <dsp:sp modelId="{0DF3ABBC-7B6A-45C1-A312-7EBBEBC0A773}">
      <dsp:nvSpPr>
        <dsp:cNvPr id="0" name=""/>
        <dsp:cNvSpPr/>
      </dsp:nvSpPr>
      <dsp:spPr>
        <a:xfrm>
          <a:off x="3790793" y="1550513"/>
          <a:ext cx="2324834" cy="2324800"/>
        </a:xfrm>
        <a:prstGeom prst="ellipse">
          <a:avLst/>
        </a:prstGeom>
        <a:solidFill>
          <a:schemeClr val="accent4">
            <a:alpha val="50000"/>
            <a:hueOff val="5197846"/>
            <a:satOff val="-23984"/>
            <a:lumOff val="88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en-US" sz="4400" kern="1200" dirty="0">
              <a:latin typeface="Times New Roman" panose="02020603050405020304" pitchFamily="18" charset="0"/>
              <a:cs typeface="Times New Roman" panose="02020603050405020304" pitchFamily="18" charset="0"/>
            </a:rPr>
            <a:t>Apel Pagi</a:t>
          </a:r>
          <a:endParaRPr lang="en-ID" sz="4400" kern="1200" dirty="0">
            <a:latin typeface="Times New Roman" panose="02020603050405020304" pitchFamily="18" charset="0"/>
            <a:cs typeface="Times New Roman" panose="02020603050405020304" pitchFamily="18" charset="0"/>
          </a:endParaRPr>
        </a:p>
      </dsp:txBody>
      <dsp:txXfrm>
        <a:off x="4131257" y="1890972"/>
        <a:ext cx="1643906" cy="1643882"/>
      </dsp:txXfrm>
    </dsp:sp>
    <dsp:sp modelId="{1016A56D-B62E-4005-8564-6CA2BB6DE80C}">
      <dsp:nvSpPr>
        <dsp:cNvPr id="0" name=""/>
        <dsp:cNvSpPr/>
      </dsp:nvSpPr>
      <dsp:spPr>
        <a:xfrm>
          <a:off x="4864681" y="0"/>
          <a:ext cx="2567453" cy="2324800"/>
        </a:xfrm>
        <a:prstGeom prst="ellipse">
          <a:avLst/>
        </a:prstGeom>
        <a:solidFill>
          <a:schemeClr val="accent4">
            <a:alpha val="50000"/>
            <a:hueOff val="10395692"/>
            <a:satOff val="-47968"/>
            <a:lumOff val="17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err="1">
              <a:latin typeface="Times New Roman" panose="02020603050405020304" pitchFamily="18" charset="0"/>
              <a:cs typeface="Times New Roman" panose="02020603050405020304" pitchFamily="18" charset="0"/>
            </a:rPr>
            <a:t>Klinik</a:t>
          </a:r>
          <a:r>
            <a:rPr lang="en-US" sz="3600" kern="1200" dirty="0">
              <a:latin typeface="Times New Roman" panose="02020603050405020304" pitchFamily="18" charset="0"/>
              <a:cs typeface="Times New Roman" panose="02020603050405020304" pitchFamily="18" charset="0"/>
            </a:rPr>
            <a:t> Pintar</a:t>
          </a:r>
          <a:endParaRPr lang="en-ID" sz="3600" kern="1200" dirty="0">
            <a:latin typeface="Times New Roman" panose="02020603050405020304" pitchFamily="18" charset="0"/>
            <a:cs typeface="Times New Roman" panose="02020603050405020304" pitchFamily="18" charset="0"/>
          </a:endParaRPr>
        </a:p>
      </dsp:txBody>
      <dsp:txXfrm>
        <a:off x="5240676" y="340459"/>
        <a:ext cx="1815463" cy="164388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BE53D9-C402-4DB3-A793-799D58FE6D6C}">
      <dsp:nvSpPr>
        <dsp:cNvPr id="0" name=""/>
        <dsp:cNvSpPr/>
      </dsp:nvSpPr>
      <dsp:spPr>
        <a:xfrm>
          <a:off x="1568147" y="0"/>
          <a:ext cx="4705047" cy="1882019"/>
        </a:xfrm>
        <a:prstGeom prst="leftRightRibbon">
          <a:avLst/>
        </a:prstGeom>
        <a:solidFill>
          <a:schemeClr val="lt1">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2536BF69-0ACE-409F-97F6-1E90D58278BC}">
      <dsp:nvSpPr>
        <dsp:cNvPr id="0" name=""/>
        <dsp:cNvSpPr/>
      </dsp:nvSpPr>
      <dsp:spPr>
        <a:xfrm>
          <a:off x="2132753" y="329353"/>
          <a:ext cx="1552665" cy="922189"/>
        </a:xfrm>
        <a:prstGeom prst="rect">
          <a:avLst/>
        </a:prstGeom>
        <a:noFill/>
        <a:ln w="38100" cap="flat" cmpd="sng" algn="ctr">
          <a:noFill/>
          <a:prstDash val="solid"/>
        </a:ln>
        <a:effectLst>
          <a:outerShdw blurRad="40000" dist="20000" dir="5400000" rotWithShape="0">
            <a:srgbClr val="000000">
              <a:alpha val="38000"/>
            </a:srgbClr>
          </a:outerShdw>
        </a:effectLst>
        <a:sp3d/>
      </dsp:spPr>
      <dsp:style>
        <a:lnRef idx="3">
          <a:scrgbClr r="0" g="0" b="0"/>
        </a:lnRef>
        <a:fillRef idx="1">
          <a:scrgbClr r="0" g="0" b="0"/>
        </a:fillRef>
        <a:effectRef idx="1">
          <a:scrgbClr r="0" g="0" b="0"/>
        </a:effectRef>
        <a:fontRef idx="minor">
          <a:schemeClr val="lt1"/>
        </a:fontRef>
      </dsp:style>
      <dsp:txBody>
        <a:bodyPr spcFirstLastPara="0" vert="horz" wrap="square" lIns="0" tIns="96012" rIns="0" bIns="102870" numCol="1" spcCol="1270" anchor="ctr" anchorCtr="0">
          <a:noAutofit/>
        </a:bodyPr>
        <a:lstStyle/>
        <a:p>
          <a:pPr marL="0" lvl="0" indent="0" algn="ctr" defTabSz="1200150">
            <a:lnSpc>
              <a:spcPct val="90000"/>
            </a:lnSpc>
            <a:spcBef>
              <a:spcPct val="0"/>
            </a:spcBef>
            <a:spcAft>
              <a:spcPct val="35000"/>
            </a:spcAft>
            <a:buNone/>
          </a:pPr>
          <a:r>
            <a:rPr lang="en-US" sz="2700" kern="1200" dirty="0" err="1"/>
            <a:t>Mengukur</a:t>
          </a:r>
          <a:endParaRPr lang="en-ID" sz="2700" kern="1200" dirty="0"/>
        </a:p>
      </dsp:txBody>
      <dsp:txXfrm>
        <a:off x="2132753" y="329353"/>
        <a:ext cx="1552665" cy="922189"/>
      </dsp:txXfrm>
    </dsp:sp>
    <dsp:sp modelId="{D9C6836B-87E9-4D09-A6B0-C55A4096C599}">
      <dsp:nvSpPr>
        <dsp:cNvPr id="0" name=""/>
        <dsp:cNvSpPr/>
      </dsp:nvSpPr>
      <dsp:spPr>
        <a:xfrm>
          <a:off x="3920671" y="630476"/>
          <a:ext cx="1834968" cy="922189"/>
        </a:xfrm>
        <a:prstGeom prst="rect">
          <a:avLst/>
        </a:prstGeom>
        <a:noFill/>
        <a:ln w="38100" cap="flat" cmpd="sng" algn="ctr">
          <a:noFill/>
          <a:prstDash val="solid"/>
        </a:ln>
        <a:effectLst>
          <a:outerShdw blurRad="40000" dist="20000" dir="5400000" rotWithShape="0">
            <a:srgbClr val="000000">
              <a:alpha val="38000"/>
            </a:srgbClr>
          </a:outerShdw>
        </a:effectLst>
        <a:sp3d/>
      </dsp:spPr>
      <dsp:style>
        <a:lnRef idx="3">
          <a:scrgbClr r="0" g="0" b="0"/>
        </a:lnRef>
        <a:fillRef idx="1">
          <a:scrgbClr r="0" g="0" b="0"/>
        </a:fillRef>
        <a:effectRef idx="1">
          <a:scrgbClr r="0" g="0" b="0"/>
        </a:effectRef>
        <a:fontRef idx="minor">
          <a:schemeClr val="lt1"/>
        </a:fontRef>
      </dsp:style>
      <dsp:txBody>
        <a:bodyPr spcFirstLastPara="0" vert="horz" wrap="square" lIns="0" tIns="96012" rIns="0" bIns="102870" numCol="1" spcCol="1270" anchor="ctr" anchorCtr="0">
          <a:noAutofit/>
        </a:bodyPr>
        <a:lstStyle/>
        <a:p>
          <a:pPr marL="0" lvl="0" indent="0" algn="ctr" defTabSz="1200150">
            <a:lnSpc>
              <a:spcPct val="90000"/>
            </a:lnSpc>
            <a:spcBef>
              <a:spcPct val="0"/>
            </a:spcBef>
            <a:spcAft>
              <a:spcPct val="35000"/>
            </a:spcAft>
            <a:buNone/>
          </a:pPr>
          <a:r>
            <a:rPr lang="en-US" sz="2700" kern="1200" dirty="0" err="1"/>
            <a:t>Menilai</a:t>
          </a:r>
          <a:endParaRPr lang="en-ID" sz="2700" kern="1200" dirty="0"/>
        </a:p>
      </dsp:txBody>
      <dsp:txXfrm>
        <a:off x="3920671" y="630476"/>
        <a:ext cx="1834968" cy="922189"/>
      </dsp:txXfrm>
    </dsp:sp>
  </dsp:spTree>
</dsp:drawing>
</file>

<file path=ppt/diagrams/layout1.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2.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962400" cy="344091"/>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5179484" y="0"/>
            <a:ext cx="3962400" cy="344091"/>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6513910"/>
            <a:ext cx="3962400" cy="34409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5179484" y="6513910"/>
            <a:ext cx="3962400" cy="34409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p1:notes"/>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 name="Google Shape;38;p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104f7abbb21_0_30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 name="Google Shape;44;g104f7abbb21_0_30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104f7abbb21_0_30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 name="Google Shape;56;g104f7abbb21_0_30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104f7abbb21_0_95:notes"/>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3" name="Google Shape;93;g104f7abbb21_0_9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gradFill>
          <a:gsLst>
            <a:gs pos="0">
              <a:srgbClr val="0A2246"/>
            </a:gs>
            <a:gs pos="100000">
              <a:srgbClr val="1D4886"/>
            </a:gs>
          </a:gsLst>
          <a:lin ang="5400000" scaled="0"/>
        </a:gradFill>
        <a:effectLst/>
      </p:bgPr>
    </p:bg>
    <p:spTree>
      <p:nvGrpSpPr>
        <p:cNvPr id="1" name="Shape 15"/>
        <p:cNvGrpSpPr/>
        <p:nvPr/>
      </p:nvGrpSpPr>
      <p:grpSpPr>
        <a:xfrm>
          <a:off x="0" y="0"/>
          <a:ext cx="0" cy="0"/>
          <a:chOff x="0" y="0"/>
          <a:chExt cx="0" cy="0"/>
        </a:xfrm>
      </p:grpSpPr>
      <p:pic>
        <p:nvPicPr>
          <p:cNvPr id="16" name="Google Shape;16;p25"/>
          <p:cNvPicPr preferRelativeResize="0"/>
          <p:nvPr/>
        </p:nvPicPr>
        <p:blipFill rotWithShape="1">
          <a:blip r:embed="rId2">
            <a:alphaModFix amt="60000"/>
          </a:blip>
          <a:srcRect l="46601" t="2654" r="7599"/>
          <a:stretch/>
        </p:blipFill>
        <p:spPr>
          <a:xfrm>
            <a:off x="-1" y="3509963"/>
            <a:ext cx="3146679" cy="3358083"/>
          </a:xfrm>
          <a:prstGeom prst="rect">
            <a:avLst/>
          </a:prstGeom>
          <a:noFill/>
          <a:ln>
            <a:noFill/>
          </a:ln>
        </p:spPr>
      </p:pic>
      <p:pic>
        <p:nvPicPr>
          <p:cNvPr id="17" name="Google Shape;17;p25"/>
          <p:cNvPicPr preferRelativeResize="0"/>
          <p:nvPr/>
        </p:nvPicPr>
        <p:blipFill rotWithShape="1">
          <a:blip r:embed="rId3">
            <a:alphaModFix/>
          </a:blip>
          <a:srcRect l="21878" t="94162" r="21683" b="1155"/>
          <a:stretch/>
        </p:blipFill>
        <p:spPr>
          <a:xfrm>
            <a:off x="3510723" y="6456981"/>
            <a:ext cx="5170554" cy="321506"/>
          </a:xfrm>
          <a:prstGeom prst="rect">
            <a:avLst/>
          </a:prstGeom>
          <a:noFill/>
          <a:ln>
            <a:noFill/>
          </a:ln>
        </p:spPr>
      </p:pic>
      <p:sp>
        <p:nvSpPr>
          <p:cNvPr id="18" name="Google Shape;18;p25"/>
          <p:cNvSpPr txBox="1">
            <a:spLocks noGrp="1"/>
          </p:cNvSpPr>
          <p:nvPr>
            <p:ph type="ctrTitle"/>
          </p:nvPr>
        </p:nvSpPr>
        <p:spPr>
          <a:xfrm>
            <a:off x="914400" y="1537252"/>
            <a:ext cx="10363200" cy="1972711"/>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6000"/>
              <a:buFont typeface="Exo"/>
              <a:buNone/>
              <a:defRPr sz="6000">
                <a:solidFill>
                  <a:schemeClr val="lt1"/>
                </a:solidFill>
                <a:latin typeface="Exo"/>
                <a:ea typeface="Exo"/>
                <a:cs typeface="Exo"/>
                <a:sym typeface="Ex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5"/>
          <p:cNvSpPr txBox="1">
            <a:spLocks noGrp="1"/>
          </p:cNvSpPr>
          <p:nvPr>
            <p:ph type="subTitle" idx="1"/>
          </p:nvPr>
        </p:nvSpPr>
        <p:spPr>
          <a:xfrm>
            <a:off x="1524000" y="3750365"/>
            <a:ext cx="9144000" cy="1507435"/>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lt1"/>
              </a:buClr>
              <a:buSzPts val="2400"/>
              <a:buNone/>
              <a:defRPr sz="2400">
                <a:solidFill>
                  <a:schemeClr val="lt1"/>
                </a:solidFill>
                <a:latin typeface="Exo"/>
                <a:ea typeface="Exo"/>
                <a:cs typeface="Exo"/>
                <a:sym typeface="Exo"/>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25"/>
          <p:cNvSpPr txBox="1">
            <a:spLocks noGrp="1"/>
          </p:cNvSpPr>
          <p:nvPr>
            <p:ph type="dt" idx="10"/>
          </p:nvPr>
        </p:nvSpPr>
        <p:spPr>
          <a:xfrm>
            <a:off x="767523" y="5653019"/>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25"/>
          <p:cNvSpPr txBox="1">
            <a:spLocks noGrp="1"/>
          </p:cNvSpPr>
          <p:nvPr>
            <p:ph type="ftr" idx="11"/>
          </p:nvPr>
        </p:nvSpPr>
        <p:spPr>
          <a:xfrm>
            <a:off x="4038600" y="5653019"/>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25"/>
          <p:cNvSpPr txBox="1">
            <a:spLocks noGrp="1"/>
          </p:cNvSpPr>
          <p:nvPr>
            <p:ph type="sldNum" idx="12"/>
          </p:nvPr>
        </p:nvSpPr>
        <p:spPr>
          <a:xfrm>
            <a:off x="8681277" y="5653019"/>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3" name="Google Shape;23;p25"/>
          <p:cNvSpPr txBox="1"/>
          <p:nvPr/>
        </p:nvSpPr>
        <p:spPr>
          <a:xfrm>
            <a:off x="6852481" y="465853"/>
            <a:ext cx="2419627" cy="830997"/>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r>
              <a:rPr lang="en-US" sz="1600" b="0" i="0" u="none" strike="noStrike" cap="none">
                <a:solidFill>
                  <a:srgbClr val="FFC000"/>
                </a:solidFill>
                <a:latin typeface="Exo"/>
                <a:ea typeface="Exo"/>
                <a:cs typeface="Exo"/>
                <a:sym typeface="Exo"/>
              </a:rPr>
              <a:t>UNIVERSITAS MUHAMMADIYAH SIDOARJO</a:t>
            </a:r>
            <a:endParaRPr sz="1400" b="0" i="0" u="none" strike="noStrike" cap="none">
              <a:solidFill>
                <a:srgbClr val="000000"/>
              </a:solidFill>
              <a:latin typeface="Arial"/>
              <a:ea typeface="Arial"/>
              <a:cs typeface="Arial"/>
              <a:sym typeface="Arial"/>
            </a:endParaRPr>
          </a:p>
        </p:txBody>
      </p:sp>
      <p:pic>
        <p:nvPicPr>
          <p:cNvPr id="24" name="Google Shape;24;p25"/>
          <p:cNvPicPr preferRelativeResize="0"/>
          <p:nvPr/>
        </p:nvPicPr>
        <p:blipFill rotWithShape="1">
          <a:blip r:embed="rId4">
            <a:alphaModFix/>
          </a:blip>
          <a:srcRect/>
          <a:stretch/>
        </p:blipFill>
        <p:spPr>
          <a:xfrm>
            <a:off x="9575247" y="226794"/>
            <a:ext cx="2187844" cy="1005222"/>
          </a:xfrm>
          <a:prstGeom prst="rect">
            <a:avLst/>
          </a:prstGeom>
          <a:noFill/>
          <a:ln>
            <a:noFill/>
          </a:ln>
        </p:spPr>
      </p:pic>
      <p:cxnSp>
        <p:nvCxnSpPr>
          <p:cNvPr id="25" name="Google Shape;25;p25"/>
          <p:cNvCxnSpPr/>
          <p:nvPr/>
        </p:nvCxnSpPr>
        <p:spPr>
          <a:xfrm>
            <a:off x="9372600" y="465853"/>
            <a:ext cx="0" cy="830997"/>
          </a:xfrm>
          <a:prstGeom prst="straightConnector1">
            <a:avLst/>
          </a:prstGeom>
          <a:noFill/>
          <a:ln w="28575" cap="flat" cmpd="sng">
            <a:solidFill>
              <a:srgbClr val="FFC000"/>
            </a:solidFill>
            <a:prstDash val="solid"/>
            <a:miter lim="800000"/>
            <a:headEnd type="none" w="sm" len="sm"/>
            <a:tailEnd type="none" w="sm" len="sm"/>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6"/>
        <p:cNvGrpSpPr/>
        <p:nvPr/>
      </p:nvGrpSpPr>
      <p:grpSpPr>
        <a:xfrm>
          <a:off x="0" y="0"/>
          <a:ext cx="0" cy="0"/>
          <a:chOff x="0" y="0"/>
          <a:chExt cx="0" cy="0"/>
        </a:xfrm>
      </p:grpSpPr>
      <p:pic>
        <p:nvPicPr>
          <p:cNvPr id="27" name="Google Shape;27;p26"/>
          <p:cNvPicPr preferRelativeResize="0"/>
          <p:nvPr/>
        </p:nvPicPr>
        <p:blipFill rotWithShape="1">
          <a:blip r:embed="rId2">
            <a:alphaModFix/>
          </a:blip>
          <a:srcRect t="23661"/>
          <a:stretch/>
        </p:blipFill>
        <p:spPr>
          <a:xfrm>
            <a:off x="144674" y="314231"/>
            <a:ext cx="11830877" cy="6466395"/>
          </a:xfrm>
          <a:prstGeom prst="rect">
            <a:avLst/>
          </a:prstGeom>
          <a:noFill/>
          <a:ln>
            <a:noFill/>
          </a:ln>
        </p:spPr>
      </p:pic>
      <p:sp>
        <p:nvSpPr>
          <p:cNvPr id="28" name="Google Shape;28;p26"/>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4400"/>
              <a:buFont typeface="Exo"/>
              <a:buNone/>
              <a:defRPr>
                <a:solidFill>
                  <a:schemeClr val="lt1"/>
                </a:solidFill>
                <a:latin typeface="Exo"/>
                <a:ea typeface="Exo"/>
                <a:cs typeface="Exo"/>
                <a:sym typeface="Ex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6"/>
          <p:cNvSpPr txBox="1">
            <a:spLocks noGrp="1"/>
          </p:cNvSpPr>
          <p:nvPr>
            <p:ph type="dt" idx="10"/>
          </p:nvPr>
        </p:nvSpPr>
        <p:spPr>
          <a:xfrm>
            <a:off x="10323511" y="6341719"/>
            <a:ext cx="1179375"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26"/>
          <p:cNvSpPr txBox="1">
            <a:spLocks noGrp="1"/>
          </p:cNvSpPr>
          <p:nvPr>
            <p:ph type="ftr" idx="11"/>
          </p:nvPr>
        </p:nvSpPr>
        <p:spPr>
          <a:xfrm>
            <a:off x="4024796" y="5963342"/>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6"/>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entury Gothic"/>
                <a:ea typeface="Century Gothic"/>
                <a:cs typeface="Century Gothic"/>
                <a:sym typeface="Century Gothic"/>
              </a:defRPr>
            </a:lvl1pPr>
            <a:lvl2pPr marL="914400" lvl="1" indent="-381000" algn="l">
              <a:lnSpc>
                <a:spcPct val="90000"/>
              </a:lnSpc>
              <a:spcBef>
                <a:spcPts val="500"/>
              </a:spcBef>
              <a:spcAft>
                <a:spcPts val="0"/>
              </a:spcAft>
              <a:buClr>
                <a:schemeClr val="dk1"/>
              </a:buClr>
              <a:buSzPts val="2400"/>
              <a:buChar char="•"/>
              <a:defRPr>
                <a:latin typeface="Century Gothic"/>
                <a:ea typeface="Century Gothic"/>
                <a:cs typeface="Century Gothic"/>
                <a:sym typeface="Century Gothic"/>
              </a:defRPr>
            </a:lvl2pPr>
            <a:lvl3pPr marL="1371600" lvl="2" indent="-355600" algn="l">
              <a:lnSpc>
                <a:spcPct val="90000"/>
              </a:lnSpc>
              <a:spcBef>
                <a:spcPts val="500"/>
              </a:spcBef>
              <a:spcAft>
                <a:spcPts val="0"/>
              </a:spcAft>
              <a:buClr>
                <a:schemeClr val="dk1"/>
              </a:buClr>
              <a:buSzPts val="2000"/>
              <a:buChar char="•"/>
              <a:defRPr>
                <a:latin typeface="Century Gothic"/>
                <a:ea typeface="Century Gothic"/>
                <a:cs typeface="Century Gothic"/>
                <a:sym typeface="Century Gothic"/>
              </a:defRPr>
            </a:lvl3pPr>
            <a:lvl4pPr marL="1828800" lvl="3" indent="-342900" algn="l">
              <a:lnSpc>
                <a:spcPct val="90000"/>
              </a:lnSpc>
              <a:spcBef>
                <a:spcPts val="500"/>
              </a:spcBef>
              <a:spcAft>
                <a:spcPts val="0"/>
              </a:spcAft>
              <a:buClr>
                <a:schemeClr val="dk1"/>
              </a:buClr>
              <a:buSzPts val="1800"/>
              <a:buChar char="•"/>
              <a:defRPr>
                <a:latin typeface="Century Gothic"/>
                <a:ea typeface="Century Gothic"/>
                <a:cs typeface="Century Gothic"/>
                <a:sym typeface="Century Gothic"/>
              </a:defRPr>
            </a:lvl4pPr>
            <a:lvl5pPr marL="2286000" lvl="4" indent="-342900" algn="l">
              <a:lnSpc>
                <a:spcPct val="90000"/>
              </a:lnSpc>
              <a:spcBef>
                <a:spcPts val="500"/>
              </a:spcBef>
              <a:spcAft>
                <a:spcPts val="0"/>
              </a:spcAft>
              <a:buClr>
                <a:schemeClr val="dk1"/>
              </a:buClr>
              <a:buSzPts val="1800"/>
              <a:buChar char="•"/>
              <a:defRPr>
                <a:latin typeface="Century Gothic"/>
                <a:ea typeface="Century Gothic"/>
                <a:cs typeface="Century Gothic"/>
                <a:sym typeface="Century Gothic"/>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26"/>
          <p:cNvSpPr txBox="1"/>
          <p:nvPr/>
        </p:nvSpPr>
        <p:spPr>
          <a:xfrm>
            <a:off x="11427239" y="6332228"/>
            <a:ext cx="522356"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pic>
        <p:nvPicPr>
          <p:cNvPr id="33" name="Google Shape;33;p26"/>
          <p:cNvPicPr preferRelativeResize="0"/>
          <p:nvPr/>
        </p:nvPicPr>
        <p:blipFill rotWithShape="1">
          <a:blip r:embed="rId3">
            <a:alphaModFix/>
          </a:blip>
          <a:srcRect l="47997" t="2654" r="7599"/>
          <a:stretch/>
        </p:blipFill>
        <p:spPr>
          <a:xfrm flipH="1">
            <a:off x="10198953" y="4248292"/>
            <a:ext cx="1993047" cy="253896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rgbClr val="0A2246"/>
        </a:solidFill>
        <a:effectLst/>
      </p:bgPr>
    </p:bg>
    <p:spTree>
      <p:nvGrpSpPr>
        <p:cNvPr id="1" name="Shape 34"/>
        <p:cNvGrpSpPr/>
        <p:nvPr/>
      </p:nvGrpSpPr>
      <p:grpSpPr>
        <a:xfrm>
          <a:off x="0" y="0"/>
          <a:ext cx="0" cy="0"/>
          <a:chOff x="0" y="0"/>
          <a:chExt cx="0" cy="0"/>
        </a:xfrm>
      </p:grpSpPr>
      <p:pic>
        <p:nvPicPr>
          <p:cNvPr id="35" name="Google Shape;35;p27"/>
          <p:cNvPicPr preferRelativeResize="0"/>
          <p:nvPr/>
        </p:nvPicPr>
        <p:blipFill rotWithShape="1">
          <a:blip r:embed="rId2">
            <a:alphaModFix/>
          </a:blip>
          <a:srcRect/>
          <a:stretch/>
        </p:blipFill>
        <p:spPr>
          <a:xfrm>
            <a:off x="4106779" y="2515037"/>
            <a:ext cx="3978442" cy="182792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Exo"/>
              <a:buNone/>
              <a:defRPr sz="4400" b="0" i="0" u="none" strike="noStrike" cap="none">
                <a:solidFill>
                  <a:schemeClr val="dk1"/>
                </a:solidFill>
                <a:latin typeface="Exo"/>
                <a:ea typeface="Exo"/>
                <a:cs typeface="Exo"/>
                <a:sym typeface="Ex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4"/>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4"/>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4"/>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A2246"/>
            </a:gs>
            <a:gs pos="31000">
              <a:srgbClr val="0A2246"/>
            </a:gs>
            <a:gs pos="100000">
              <a:srgbClr val="1B4685"/>
            </a:gs>
          </a:gsLst>
          <a:lin ang="5400000" scaled="0"/>
        </a:gradFill>
        <a:effectLst/>
      </p:bgPr>
    </p:bg>
    <p:spTree>
      <p:nvGrpSpPr>
        <p:cNvPr id="1" name="Shape 39"/>
        <p:cNvGrpSpPr/>
        <p:nvPr/>
      </p:nvGrpSpPr>
      <p:grpSpPr>
        <a:xfrm>
          <a:off x="0" y="0"/>
          <a:ext cx="0" cy="0"/>
          <a:chOff x="0" y="0"/>
          <a:chExt cx="0" cy="0"/>
        </a:xfrm>
      </p:grpSpPr>
      <p:sp>
        <p:nvSpPr>
          <p:cNvPr id="40" name="Google Shape;40;p1"/>
          <p:cNvSpPr txBox="1">
            <a:spLocks noGrp="1"/>
          </p:cNvSpPr>
          <p:nvPr>
            <p:ph type="ctrTitle"/>
          </p:nvPr>
        </p:nvSpPr>
        <p:spPr>
          <a:xfrm>
            <a:off x="727522" y="1317172"/>
            <a:ext cx="10736956" cy="816428"/>
          </a:xfrm>
          <a:prstGeom prst="rect">
            <a:avLst/>
          </a:prstGeom>
          <a:noFill/>
          <a:ln>
            <a:noFill/>
          </a:ln>
        </p:spPr>
        <p:txBody>
          <a:bodyPr spcFirstLastPara="1" wrap="square" lIns="91425" tIns="45700" rIns="91425" bIns="45700" anchor="b" anchorCtr="0">
            <a:noAutofit/>
          </a:bodyPr>
          <a:lstStyle/>
          <a:p>
            <a:pPr marL="0" marR="0" algn="ctr"/>
            <a:r>
              <a:rPr lang="zh-CN" sz="2400" b="1" dirty="0">
                <a:solidFill>
                  <a:schemeClr val="bg1"/>
                </a:solidFill>
                <a:effectLst/>
                <a:latin typeface="Times New Roman" panose="02020603050405020304" pitchFamily="18" charset="0"/>
                <a:ea typeface="TimesNewRomanPS-BoldMT"/>
              </a:rPr>
              <a:t>IMPLEMENTASI MANAJEMEN KESISWAAN DALAM MEMBENTUK KARAKTER SISWA</a:t>
            </a:r>
            <a:endParaRPr lang="en-ID" sz="2400" dirty="0">
              <a:solidFill>
                <a:schemeClr val="bg1"/>
              </a:solidFill>
              <a:effectLst/>
              <a:latin typeface="Times New Roman" panose="02020603050405020304" pitchFamily="18" charset="0"/>
              <a:ea typeface="Times New Roman" panose="02020603050405020304" pitchFamily="18" charset="0"/>
            </a:endParaRPr>
          </a:p>
        </p:txBody>
      </p:sp>
      <p:sp>
        <p:nvSpPr>
          <p:cNvPr id="41" name="Google Shape;41;p1"/>
          <p:cNvSpPr txBox="1">
            <a:spLocks noGrp="1"/>
          </p:cNvSpPr>
          <p:nvPr>
            <p:ph type="subTitle" idx="1"/>
          </p:nvPr>
        </p:nvSpPr>
        <p:spPr>
          <a:xfrm>
            <a:off x="1175657" y="2133601"/>
            <a:ext cx="10199914" cy="42672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F2F2F2"/>
              </a:buClr>
              <a:buSzPts val="2400"/>
              <a:buNone/>
            </a:pPr>
            <a:endParaRPr lang="en-US" dirty="0">
              <a:solidFill>
                <a:srgbClr val="F2F2F2"/>
              </a:solidFill>
              <a:latin typeface="Exo"/>
              <a:ea typeface="Exo"/>
              <a:cs typeface="Exo"/>
              <a:sym typeface="Exo"/>
            </a:endParaRPr>
          </a:p>
          <a:p>
            <a:pPr marL="0" lvl="0" indent="0" algn="ctr" rtl="0">
              <a:lnSpc>
                <a:spcPct val="90000"/>
              </a:lnSpc>
              <a:spcBef>
                <a:spcPts val="0"/>
              </a:spcBef>
              <a:spcAft>
                <a:spcPts val="0"/>
              </a:spcAft>
              <a:buClr>
                <a:srgbClr val="F2F2F2"/>
              </a:buClr>
              <a:buSzPts val="2400"/>
              <a:buNone/>
            </a:pPr>
            <a:r>
              <a:rPr lang="en-US" sz="2000" b="1" dirty="0">
                <a:solidFill>
                  <a:srgbClr val="F2F2F2"/>
                </a:solidFill>
                <a:latin typeface="Times New Roman" panose="02020603050405020304" pitchFamily="18" charset="0"/>
                <a:cs typeface="Times New Roman" panose="02020603050405020304" pitchFamily="18" charset="0"/>
                <a:sym typeface="Exo"/>
              </a:rPr>
              <a:t>Oleh:</a:t>
            </a:r>
            <a:endParaRPr sz="2000" b="1" dirty="0">
              <a:latin typeface="Times New Roman" panose="02020603050405020304" pitchFamily="18" charset="0"/>
              <a:cs typeface="Times New Roman" panose="02020603050405020304" pitchFamily="18" charset="0"/>
            </a:endParaRPr>
          </a:p>
          <a:p>
            <a:pPr marL="0" indent="0"/>
            <a:r>
              <a:rPr lang="en-US" sz="2000" b="1" dirty="0">
                <a:latin typeface="Times New Roman" panose="02020603050405020304" pitchFamily="18" charset="0"/>
                <a:cs typeface="Times New Roman" panose="02020603050405020304" pitchFamily="18" charset="0"/>
              </a:rPr>
              <a:t>M. Istighfari Firmansyah</a:t>
            </a:r>
          </a:p>
          <a:p>
            <a:pPr marL="0" indent="0"/>
            <a:r>
              <a:rPr lang="en-US" sz="2000" b="1" dirty="0">
                <a:latin typeface="Times New Roman" panose="02020603050405020304" pitchFamily="18" charset="0"/>
                <a:cs typeface="Times New Roman" panose="02020603050405020304" pitchFamily="18" charset="0"/>
              </a:rPr>
              <a:t>238610800023</a:t>
            </a:r>
            <a:endParaRPr lang="en-US" sz="2000" dirty="0"/>
          </a:p>
          <a:p>
            <a:pPr marL="0" lvl="0" indent="0" algn="ctr" rtl="0">
              <a:lnSpc>
                <a:spcPct val="90000"/>
              </a:lnSpc>
              <a:spcBef>
                <a:spcPts val="1000"/>
              </a:spcBef>
              <a:spcAft>
                <a:spcPts val="0"/>
              </a:spcAft>
              <a:buClr>
                <a:schemeClr val="lt1"/>
              </a:buClr>
              <a:buSzPts val="2400"/>
              <a:buNone/>
            </a:pPr>
            <a:r>
              <a:rPr lang="en-US" sz="2000" b="1" dirty="0">
                <a:latin typeface="Times New Roman" panose="02020603050405020304" pitchFamily="18" charset="0"/>
                <a:cs typeface="Times New Roman" panose="02020603050405020304" pitchFamily="18" charset="0"/>
              </a:rPr>
              <a:t>Dosen </a:t>
            </a:r>
            <a:r>
              <a:rPr lang="en-US" sz="2000" b="1" dirty="0" err="1">
                <a:latin typeface="Times New Roman" panose="02020603050405020304" pitchFamily="18" charset="0"/>
                <a:cs typeface="Times New Roman" panose="02020603050405020304" pitchFamily="18" charset="0"/>
              </a:rPr>
              <a:t>Pembimbing</a:t>
            </a:r>
            <a:r>
              <a:rPr lang="en-US" sz="2000" b="1" dirty="0">
                <a:latin typeface="Times New Roman" panose="02020603050405020304" pitchFamily="18" charset="0"/>
                <a:cs typeface="Times New Roman" panose="02020603050405020304" pitchFamily="18" charset="0"/>
              </a:rPr>
              <a:t> : Dr. Ida </a:t>
            </a:r>
            <a:r>
              <a:rPr lang="en-US" sz="2000" b="1" dirty="0" err="1">
                <a:latin typeface="Times New Roman" panose="02020603050405020304" pitchFamily="18" charset="0"/>
                <a:cs typeface="Times New Roman" panose="02020603050405020304" pitchFamily="18" charset="0"/>
              </a:rPr>
              <a:t>Rindaningsih</a:t>
            </a:r>
            <a:endParaRPr lang="en-US" sz="2000" b="1" dirty="0">
              <a:latin typeface="Times New Roman" panose="02020603050405020304" pitchFamily="18" charset="0"/>
              <a:cs typeface="Times New Roman" panose="02020603050405020304" pitchFamily="18" charset="0"/>
            </a:endParaRPr>
          </a:p>
          <a:p>
            <a:pPr marL="0" lvl="0" indent="0" algn="ctr" rtl="0">
              <a:lnSpc>
                <a:spcPct val="90000"/>
              </a:lnSpc>
              <a:spcBef>
                <a:spcPts val="1000"/>
              </a:spcBef>
              <a:spcAft>
                <a:spcPts val="0"/>
              </a:spcAft>
              <a:buClr>
                <a:schemeClr val="lt1"/>
              </a:buClr>
              <a:buSzPts val="2400"/>
              <a:buNone/>
            </a:pPr>
            <a:endParaRPr lang="en-US" b="1" dirty="0">
              <a:latin typeface="Times New Roman" panose="02020603050405020304" pitchFamily="18" charset="0"/>
              <a:cs typeface="Times New Roman" panose="02020603050405020304" pitchFamily="18" charset="0"/>
            </a:endParaRPr>
          </a:p>
          <a:p>
            <a:pPr marL="0" lvl="0" indent="0" algn="ctr" rtl="0">
              <a:lnSpc>
                <a:spcPct val="90000"/>
              </a:lnSpc>
              <a:spcBef>
                <a:spcPts val="1000"/>
              </a:spcBef>
              <a:spcAft>
                <a:spcPts val="0"/>
              </a:spcAft>
              <a:buClr>
                <a:schemeClr val="lt1"/>
              </a:buClr>
              <a:buSzPts val="2400"/>
              <a:buNone/>
            </a:pPr>
            <a:r>
              <a:rPr lang="en-US" b="1" dirty="0">
                <a:latin typeface="Times New Roman" panose="02020603050405020304" pitchFamily="18" charset="0"/>
                <a:cs typeface="Times New Roman" panose="02020603050405020304" pitchFamily="18" charset="0"/>
              </a:rPr>
              <a:t>PRODI MANAJEMEN PENDIDIKAN ISLAM</a:t>
            </a:r>
          </a:p>
          <a:p>
            <a:pPr marL="0" lvl="0" indent="0" algn="ctr" rtl="0">
              <a:lnSpc>
                <a:spcPct val="90000"/>
              </a:lnSpc>
              <a:spcBef>
                <a:spcPts val="1000"/>
              </a:spcBef>
              <a:spcAft>
                <a:spcPts val="0"/>
              </a:spcAft>
              <a:buClr>
                <a:schemeClr val="lt1"/>
              </a:buClr>
              <a:buSzPts val="2400"/>
              <a:buNone/>
            </a:pPr>
            <a:r>
              <a:rPr lang="en-US" b="1" dirty="0">
                <a:latin typeface="Times New Roman" panose="02020603050405020304" pitchFamily="18" charset="0"/>
                <a:cs typeface="Times New Roman" panose="02020603050405020304" pitchFamily="18" charset="0"/>
              </a:rPr>
              <a:t>FAKULTAS AGAMA ISLAM</a:t>
            </a:r>
          </a:p>
          <a:p>
            <a:pPr marL="0" lvl="0" indent="0" algn="ctr" rtl="0">
              <a:lnSpc>
                <a:spcPct val="90000"/>
              </a:lnSpc>
              <a:spcBef>
                <a:spcPts val="1000"/>
              </a:spcBef>
              <a:spcAft>
                <a:spcPts val="0"/>
              </a:spcAft>
              <a:buClr>
                <a:srgbClr val="F2F2F2"/>
              </a:buClr>
              <a:buSzPts val="2400"/>
              <a:buNone/>
            </a:pPr>
            <a:r>
              <a:rPr lang="en-US" b="1" dirty="0">
                <a:latin typeface="Times New Roman" panose="02020603050405020304" pitchFamily="18" charset="0"/>
                <a:cs typeface="Times New Roman" panose="02020603050405020304" pitchFamily="18" charset="0"/>
              </a:rPr>
              <a:t>UNIVERSITAS MUHAMMADIYAH SIDOARJO</a:t>
            </a:r>
            <a:endParaRPr b="1" dirty="0">
              <a:latin typeface="Times New Roman" panose="02020603050405020304" pitchFamily="18" charset="0"/>
              <a:cs typeface="Times New Roman" panose="02020603050405020304" pitchFamily="18" charset="0"/>
            </a:endParaRPr>
          </a:p>
          <a:p>
            <a:pPr marL="0" lvl="0" indent="0" algn="ctr" rtl="0">
              <a:lnSpc>
                <a:spcPct val="90000"/>
              </a:lnSpc>
              <a:spcBef>
                <a:spcPts val="1000"/>
              </a:spcBef>
              <a:spcAft>
                <a:spcPts val="0"/>
              </a:spcAft>
              <a:buClr>
                <a:srgbClr val="F2F2F2"/>
              </a:buClr>
              <a:buSzPts val="2400"/>
              <a:buNone/>
            </a:pPr>
            <a:r>
              <a:rPr lang="en-US" b="1" dirty="0">
                <a:latin typeface="Times New Roman" panose="02020603050405020304" pitchFamily="18" charset="0"/>
                <a:cs typeface="Times New Roman" panose="02020603050405020304" pitchFamily="18" charset="0"/>
              </a:rPr>
              <a:t>Juni, 2025</a:t>
            </a:r>
            <a:endParaRPr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576F6-4933-C70C-0581-AB47D3BB0138}"/>
              </a:ext>
            </a:extLst>
          </p:cNvPr>
          <p:cNvSpPr>
            <a:spLocks noGrp="1"/>
          </p:cNvSpPr>
          <p:nvPr>
            <p:ph type="title"/>
          </p:nvPr>
        </p:nvSpPr>
        <p:spPr/>
        <p:txBody>
          <a:bodyPr/>
          <a:lstStyle/>
          <a:p>
            <a:r>
              <a:rPr lang="en-US" dirty="0" err="1"/>
              <a:t>Pembahasan</a:t>
            </a:r>
            <a:endParaRPr lang="en-ID" dirty="0"/>
          </a:p>
        </p:txBody>
      </p:sp>
      <p:sp>
        <p:nvSpPr>
          <p:cNvPr id="3" name="Text Placeholder 2">
            <a:extLst>
              <a:ext uri="{FF2B5EF4-FFF2-40B4-BE49-F238E27FC236}">
                <a16:creationId xmlns:a16="http://schemas.microsoft.com/office/drawing/2014/main" id="{4CBE578C-4AF9-0A60-DF1A-E20C35F1D19B}"/>
              </a:ext>
            </a:extLst>
          </p:cNvPr>
          <p:cNvSpPr>
            <a:spLocks noGrp="1"/>
          </p:cNvSpPr>
          <p:nvPr>
            <p:ph type="body" idx="1"/>
          </p:nvPr>
        </p:nvSpPr>
        <p:spPr/>
        <p:txBody>
          <a:bodyPr/>
          <a:lstStyle/>
          <a:p>
            <a:pPr marL="50800" indent="0">
              <a:buNone/>
            </a:pPr>
            <a:endParaRPr lang="en-ID" dirty="0"/>
          </a:p>
        </p:txBody>
      </p:sp>
      <p:graphicFrame>
        <p:nvGraphicFramePr>
          <p:cNvPr id="4" name="Table 3">
            <a:extLst>
              <a:ext uri="{FF2B5EF4-FFF2-40B4-BE49-F238E27FC236}">
                <a16:creationId xmlns:a16="http://schemas.microsoft.com/office/drawing/2014/main" id="{13262626-D82A-F739-C783-62439BC7FE49}"/>
              </a:ext>
            </a:extLst>
          </p:cNvPr>
          <p:cNvGraphicFramePr>
            <a:graphicFrameLocks noGrp="1"/>
          </p:cNvGraphicFramePr>
          <p:nvPr>
            <p:extLst>
              <p:ext uri="{D42A27DB-BD31-4B8C-83A1-F6EECF244321}">
                <p14:modId xmlns:p14="http://schemas.microsoft.com/office/powerpoint/2010/main" val="1589531937"/>
              </p:ext>
            </p:extLst>
          </p:nvPr>
        </p:nvGraphicFramePr>
        <p:xfrm>
          <a:off x="194365" y="1186543"/>
          <a:ext cx="11803270" cy="5014499"/>
        </p:xfrm>
        <a:graphic>
          <a:graphicData uri="http://schemas.openxmlformats.org/drawingml/2006/table">
            <a:tbl>
              <a:tblPr firstRow="1" firstCol="1" bandRow="1">
                <a:tableStyleId>{10A1B5D5-9B99-4C35-A422-299274C87663}</a:tableStyleId>
              </a:tblPr>
              <a:tblGrid>
                <a:gridCol w="750686">
                  <a:extLst>
                    <a:ext uri="{9D8B030D-6E8A-4147-A177-3AD203B41FA5}">
                      <a16:colId xmlns:a16="http://schemas.microsoft.com/office/drawing/2014/main" val="2867235991"/>
                    </a:ext>
                  </a:extLst>
                </a:gridCol>
                <a:gridCol w="3413506">
                  <a:extLst>
                    <a:ext uri="{9D8B030D-6E8A-4147-A177-3AD203B41FA5}">
                      <a16:colId xmlns:a16="http://schemas.microsoft.com/office/drawing/2014/main" val="699846714"/>
                    </a:ext>
                  </a:extLst>
                </a:gridCol>
                <a:gridCol w="4511211">
                  <a:extLst>
                    <a:ext uri="{9D8B030D-6E8A-4147-A177-3AD203B41FA5}">
                      <a16:colId xmlns:a16="http://schemas.microsoft.com/office/drawing/2014/main" val="3514930237"/>
                    </a:ext>
                  </a:extLst>
                </a:gridCol>
                <a:gridCol w="3127867">
                  <a:extLst>
                    <a:ext uri="{9D8B030D-6E8A-4147-A177-3AD203B41FA5}">
                      <a16:colId xmlns:a16="http://schemas.microsoft.com/office/drawing/2014/main" val="667843623"/>
                    </a:ext>
                  </a:extLst>
                </a:gridCol>
              </a:tblGrid>
              <a:tr h="1349828">
                <a:tc>
                  <a:txBody>
                    <a:bodyPr/>
                    <a:lstStyle/>
                    <a:p>
                      <a:pPr marL="0" marR="0" algn="just">
                        <a:buNone/>
                      </a:pPr>
                      <a:r>
                        <a:rPr lang="en-US" sz="800">
                          <a:effectLst/>
                        </a:rPr>
                        <a:t>6</a:t>
                      </a:r>
                      <a:endParaRPr lang="en-ID" sz="1000">
                        <a:effectLst/>
                        <a:latin typeface="Times New Roman" panose="02020603050405020304" pitchFamily="18" charset="0"/>
                        <a:ea typeface="Times New Roman" panose="02020603050405020304" pitchFamily="18" charset="0"/>
                      </a:endParaRPr>
                    </a:p>
                  </a:txBody>
                  <a:tcPr marL="57591" marR="57591" marT="0" marB="0"/>
                </a:tc>
                <a:tc>
                  <a:txBody>
                    <a:bodyPr/>
                    <a:lstStyle/>
                    <a:p>
                      <a:pPr marL="0" marR="0" algn="just">
                        <a:buNone/>
                      </a:pPr>
                      <a:r>
                        <a:rPr lang="en-US" sz="1000" dirty="0" err="1">
                          <a:effectLst/>
                        </a:rPr>
                        <a:t>Nasionalisme</a:t>
                      </a:r>
                      <a:r>
                        <a:rPr lang="en-US" sz="1000" dirty="0">
                          <a:effectLst/>
                        </a:rPr>
                        <a:t> :</a:t>
                      </a:r>
                      <a:endParaRPr lang="en-ID" sz="1100" dirty="0">
                        <a:effectLst/>
                      </a:endParaRPr>
                    </a:p>
                    <a:p>
                      <a:pPr marL="342900" marR="0" lvl="0" indent="-342900" algn="just">
                        <a:buFont typeface="+mj-lt"/>
                        <a:buAutoNum type="alphaLcPeriod"/>
                      </a:pPr>
                      <a:r>
                        <a:rPr lang="en-US" sz="1000" dirty="0" err="1">
                          <a:effectLst/>
                        </a:rPr>
                        <a:t>Upacara</a:t>
                      </a:r>
                      <a:endParaRPr lang="en-ID" sz="1100" dirty="0">
                        <a:effectLst/>
                      </a:endParaRPr>
                    </a:p>
                    <a:p>
                      <a:pPr marL="342900" marR="0" lvl="0" indent="-342900" algn="just">
                        <a:buFont typeface="+mj-lt"/>
                        <a:buAutoNum type="alphaLcPeriod"/>
                      </a:pPr>
                      <a:r>
                        <a:rPr lang="en-US" sz="1000" dirty="0">
                          <a:effectLst/>
                        </a:rPr>
                        <a:t>Living Value Education</a:t>
                      </a:r>
                      <a:endParaRPr lang="en-ID" sz="1100" dirty="0">
                        <a:effectLst/>
                      </a:endParaRPr>
                    </a:p>
                    <a:p>
                      <a:pPr marL="342900" marR="0" lvl="0" indent="-342900" algn="just">
                        <a:buFont typeface="+mj-lt"/>
                        <a:buAutoNum type="alphaLcPeriod"/>
                      </a:pPr>
                      <a:r>
                        <a:rPr lang="en-US" sz="1000" dirty="0">
                          <a:effectLst/>
                        </a:rPr>
                        <a:t>Pendidikan </a:t>
                      </a:r>
                      <a:r>
                        <a:rPr lang="en-US" sz="1000" dirty="0" err="1">
                          <a:effectLst/>
                        </a:rPr>
                        <a:t>karakter</a:t>
                      </a:r>
                      <a:endParaRPr lang="en-ID" sz="1100" dirty="0">
                        <a:effectLst/>
                      </a:endParaRPr>
                    </a:p>
                    <a:p>
                      <a:pPr marL="0" marR="0" algn="just">
                        <a:buNone/>
                      </a:pPr>
                      <a:r>
                        <a:rPr lang="en-US" sz="1000" dirty="0">
                          <a:effectLst/>
                        </a:rPr>
                        <a:t> </a:t>
                      </a:r>
                      <a:endParaRPr lang="en-ID" sz="1100" dirty="0">
                        <a:effectLst/>
                        <a:latin typeface="Times New Roman" panose="02020603050405020304" pitchFamily="18" charset="0"/>
                        <a:ea typeface="Times New Roman" panose="02020603050405020304" pitchFamily="18" charset="0"/>
                      </a:endParaRPr>
                    </a:p>
                  </a:txBody>
                  <a:tcPr marL="57591" marR="57591" marT="0" marB="0"/>
                </a:tc>
                <a:tc>
                  <a:txBody>
                    <a:bodyPr/>
                    <a:lstStyle/>
                    <a:p>
                      <a:pPr marL="342900" marR="0" lvl="0" indent="-342900" algn="just">
                        <a:buFont typeface="+mj-lt"/>
                        <a:buAutoNum type="alphaLcPeriod"/>
                      </a:pPr>
                      <a:r>
                        <a:rPr lang="en-US" sz="1000" dirty="0" err="1">
                          <a:effectLst/>
                        </a:rPr>
                        <a:t>Mengadakan</a:t>
                      </a:r>
                      <a:r>
                        <a:rPr lang="en-US" sz="1000" dirty="0">
                          <a:effectLst/>
                        </a:rPr>
                        <a:t> </a:t>
                      </a:r>
                      <a:r>
                        <a:rPr lang="en-US" sz="1000" dirty="0" err="1">
                          <a:effectLst/>
                        </a:rPr>
                        <a:t>upacara</a:t>
                      </a:r>
                      <a:r>
                        <a:rPr lang="en-US" sz="1000" dirty="0">
                          <a:effectLst/>
                        </a:rPr>
                        <a:t> </a:t>
                      </a:r>
                      <a:r>
                        <a:rPr lang="en-US" sz="1000" dirty="0" err="1">
                          <a:effectLst/>
                        </a:rPr>
                        <a:t>bendera</a:t>
                      </a:r>
                      <a:r>
                        <a:rPr lang="en-US" sz="1000" dirty="0">
                          <a:effectLst/>
                        </a:rPr>
                        <a:t> </a:t>
                      </a:r>
                      <a:r>
                        <a:rPr lang="en-US" sz="1000" dirty="0" err="1">
                          <a:effectLst/>
                        </a:rPr>
                        <a:t>secara</a:t>
                      </a:r>
                      <a:r>
                        <a:rPr lang="en-US" sz="1000" dirty="0">
                          <a:effectLst/>
                        </a:rPr>
                        <a:t> rutin </a:t>
                      </a:r>
                      <a:r>
                        <a:rPr lang="en-US" sz="1000" dirty="0" err="1">
                          <a:effectLst/>
                        </a:rPr>
                        <a:t>untuk</a:t>
                      </a:r>
                      <a:r>
                        <a:rPr lang="en-US" sz="1000" dirty="0">
                          <a:effectLst/>
                        </a:rPr>
                        <a:t> </a:t>
                      </a:r>
                      <a:r>
                        <a:rPr lang="en-US" sz="1000" dirty="0" err="1">
                          <a:effectLst/>
                        </a:rPr>
                        <a:t>menanamkan</a:t>
                      </a:r>
                      <a:r>
                        <a:rPr lang="en-US" sz="1000" dirty="0">
                          <a:effectLst/>
                        </a:rPr>
                        <a:t> rasa </a:t>
                      </a:r>
                      <a:r>
                        <a:rPr lang="en-US" sz="1000" dirty="0" err="1">
                          <a:effectLst/>
                        </a:rPr>
                        <a:t>hormat</a:t>
                      </a:r>
                      <a:r>
                        <a:rPr lang="en-US" sz="1000" dirty="0">
                          <a:effectLst/>
                        </a:rPr>
                        <a:t> </a:t>
                      </a:r>
                      <a:r>
                        <a:rPr lang="en-US" sz="1000" dirty="0" err="1">
                          <a:effectLst/>
                        </a:rPr>
                        <a:t>terhadap</a:t>
                      </a:r>
                      <a:r>
                        <a:rPr lang="en-US" sz="1000" dirty="0">
                          <a:effectLst/>
                        </a:rPr>
                        <a:t> </a:t>
                      </a:r>
                      <a:r>
                        <a:rPr lang="en-US" sz="1000" dirty="0" err="1">
                          <a:effectLst/>
                        </a:rPr>
                        <a:t>simbol</a:t>
                      </a:r>
                      <a:r>
                        <a:rPr lang="en-US" sz="1000" dirty="0">
                          <a:effectLst/>
                        </a:rPr>
                        <a:t> negara. </a:t>
                      </a:r>
                      <a:r>
                        <a:rPr lang="en-US" sz="1000" dirty="0" err="1">
                          <a:effectLst/>
                        </a:rPr>
                        <a:t>mengadakan</a:t>
                      </a:r>
                      <a:r>
                        <a:rPr lang="en-US" sz="1000" dirty="0">
                          <a:effectLst/>
                        </a:rPr>
                        <a:t> </a:t>
                      </a:r>
                      <a:r>
                        <a:rPr lang="en-US" sz="1000" dirty="0" err="1">
                          <a:effectLst/>
                        </a:rPr>
                        <a:t>pembelajaran</a:t>
                      </a:r>
                      <a:r>
                        <a:rPr lang="en-US" sz="1000" dirty="0">
                          <a:effectLst/>
                        </a:rPr>
                        <a:t> </a:t>
                      </a:r>
                      <a:r>
                        <a:rPr lang="en-US" sz="1000" dirty="0" err="1">
                          <a:effectLst/>
                        </a:rPr>
                        <a:t>tentang</a:t>
                      </a:r>
                      <a:r>
                        <a:rPr lang="en-US" sz="1000" dirty="0">
                          <a:effectLst/>
                        </a:rPr>
                        <a:t> </a:t>
                      </a:r>
                      <a:r>
                        <a:rPr lang="en-US" sz="1000" dirty="0" err="1">
                          <a:effectLst/>
                        </a:rPr>
                        <a:t>nilai</a:t>
                      </a:r>
                      <a:r>
                        <a:rPr lang="en-US" sz="1000" dirty="0">
                          <a:effectLst/>
                        </a:rPr>
                        <a:t> dan </a:t>
                      </a:r>
                      <a:r>
                        <a:rPr lang="en-US" sz="1000" dirty="0" err="1">
                          <a:effectLst/>
                        </a:rPr>
                        <a:t>karakter</a:t>
                      </a:r>
                      <a:r>
                        <a:rPr lang="en-US" sz="1000" dirty="0">
                          <a:effectLst/>
                        </a:rPr>
                        <a:t> para </a:t>
                      </a:r>
                      <a:r>
                        <a:rPr lang="en-US" sz="1000" dirty="0" err="1">
                          <a:effectLst/>
                        </a:rPr>
                        <a:t>pejuang</a:t>
                      </a:r>
                      <a:r>
                        <a:rPr lang="en-US" sz="1000" dirty="0">
                          <a:effectLst/>
                        </a:rPr>
                        <a:t> </a:t>
                      </a:r>
                      <a:r>
                        <a:rPr lang="en-US" sz="1000" dirty="0" err="1">
                          <a:effectLst/>
                        </a:rPr>
                        <a:t>dulu</a:t>
                      </a:r>
                      <a:r>
                        <a:rPr lang="en-US" sz="1000" dirty="0">
                          <a:effectLst/>
                        </a:rPr>
                        <a:t>.</a:t>
                      </a:r>
                      <a:endParaRPr lang="en-ID" sz="1100" dirty="0">
                        <a:effectLst/>
                      </a:endParaRPr>
                    </a:p>
                    <a:p>
                      <a:pPr marL="342900" marR="0" lvl="0" indent="-342900" algn="just">
                        <a:buFont typeface="+mj-lt"/>
                        <a:buAutoNum type="alphaLcPeriod"/>
                      </a:pPr>
                      <a:r>
                        <a:rPr lang="id-ID" sz="1000" dirty="0">
                          <a:effectLst/>
                        </a:rPr>
                        <a:t>Mengadakan proyek yang berfokus pada nilai-nilai tertentu, seperti kejujuran, toleransi, atau kerjasama, yang melibatkan siswa dalam kegiatan praktis.</a:t>
                      </a:r>
                      <a:endParaRPr lang="en-ID" sz="1100" dirty="0">
                        <a:effectLst/>
                      </a:endParaRPr>
                    </a:p>
                    <a:p>
                      <a:pPr marL="342900" marR="0" lvl="0" indent="-342900" algn="just">
                        <a:buFont typeface="+mj-lt"/>
                        <a:buAutoNum type="alphaLcPeriod"/>
                      </a:pPr>
                      <a:r>
                        <a:rPr lang="id-ID" sz="1000" dirty="0">
                          <a:effectLst/>
                        </a:rPr>
                        <a:t>Rancang proyek yang berfokus pada nilai karakter, seperti kejujuran, tanggung jawab, serta kerjasama, yang melibatkan siswa dalam kegiatan praktis.</a:t>
                      </a:r>
                      <a:endParaRPr lang="en-ID" sz="11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57591" marR="57591" marT="0" marB="0"/>
                </a:tc>
                <a:tc>
                  <a:txBody>
                    <a:bodyPr/>
                    <a:lstStyle/>
                    <a:p>
                      <a:pPr marL="0" marR="0" algn="just">
                        <a:buNone/>
                      </a:pPr>
                      <a:r>
                        <a:rPr lang="id-ID" sz="1000" dirty="0">
                          <a:effectLst/>
                        </a:rPr>
                        <a:t>Mempunyai rasa cinta dan bangga atas tanah air</a:t>
                      </a:r>
                      <a:endParaRPr lang="en-ID" sz="1100" dirty="0">
                        <a:effectLst/>
                        <a:latin typeface="Times New Roman" panose="02020603050405020304" pitchFamily="18" charset="0"/>
                        <a:ea typeface="Times New Roman" panose="02020603050405020304" pitchFamily="18" charset="0"/>
                      </a:endParaRPr>
                    </a:p>
                  </a:txBody>
                  <a:tcPr marL="57591" marR="57591" marT="0" marB="0"/>
                </a:tc>
                <a:extLst>
                  <a:ext uri="{0D108BD9-81ED-4DB2-BD59-A6C34878D82A}">
                    <a16:rowId xmlns:a16="http://schemas.microsoft.com/office/drawing/2014/main" val="1027553049"/>
                  </a:ext>
                </a:extLst>
              </a:tr>
              <a:tr h="2118899">
                <a:tc>
                  <a:txBody>
                    <a:bodyPr/>
                    <a:lstStyle/>
                    <a:p>
                      <a:pPr marL="0" marR="0" algn="just">
                        <a:buNone/>
                      </a:pPr>
                      <a:r>
                        <a:rPr lang="en-US" sz="800">
                          <a:effectLst/>
                        </a:rPr>
                        <a:t>7</a:t>
                      </a:r>
                      <a:endParaRPr lang="en-ID" sz="1000">
                        <a:effectLst/>
                        <a:latin typeface="Times New Roman" panose="02020603050405020304" pitchFamily="18" charset="0"/>
                        <a:ea typeface="Times New Roman" panose="02020603050405020304" pitchFamily="18" charset="0"/>
                      </a:endParaRPr>
                    </a:p>
                  </a:txBody>
                  <a:tcPr marL="57591" marR="57591" marT="0" marB="0"/>
                </a:tc>
                <a:tc>
                  <a:txBody>
                    <a:bodyPr/>
                    <a:lstStyle/>
                    <a:p>
                      <a:pPr marL="0" marR="0" algn="just">
                        <a:buNone/>
                      </a:pPr>
                      <a:r>
                        <a:rPr lang="en-US" sz="1000" dirty="0">
                          <a:effectLst/>
                        </a:rPr>
                        <a:t>Gotong Royong :</a:t>
                      </a:r>
                      <a:endParaRPr lang="en-ID" sz="1100" dirty="0">
                        <a:effectLst/>
                      </a:endParaRPr>
                    </a:p>
                    <a:p>
                      <a:pPr marL="342900" marR="0" lvl="0" indent="-342900" algn="just">
                        <a:buFont typeface="+mj-lt"/>
                        <a:buAutoNum type="alphaLcPeriod"/>
                      </a:pPr>
                      <a:r>
                        <a:rPr lang="en-US" sz="1000" dirty="0">
                          <a:effectLst/>
                        </a:rPr>
                        <a:t>Hizbul Wathan</a:t>
                      </a:r>
                      <a:endParaRPr lang="en-ID" sz="1100" dirty="0">
                        <a:effectLst/>
                      </a:endParaRPr>
                    </a:p>
                    <a:p>
                      <a:pPr marL="342900" marR="0" lvl="0" indent="-342900" algn="just">
                        <a:buFont typeface="+mj-lt"/>
                        <a:buAutoNum type="alphaLcPeriod"/>
                      </a:pPr>
                      <a:r>
                        <a:rPr lang="en-US" sz="1000" dirty="0" err="1">
                          <a:effectLst/>
                        </a:rPr>
                        <a:t>Pengabdian</a:t>
                      </a:r>
                      <a:r>
                        <a:rPr lang="en-US" sz="1000" dirty="0">
                          <a:effectLst/>
                        </a:rPr>
                        <a:t> </a:t>
                      </a:r>
                      <a:r>
                        <a:rPr lang="en-US" sz="1000" dirty="0" err="1">
                          <a:effectLst/>
                        </a:rPr>
                        <a:t>kepada</a:t>
                      </a:r>
                      <a:r>
                        <a:rPr lang="en-US" sz="1000" dirty="0">
                          <a:effectLst/>
                        </a:rPr>
                        <a:t> </a:t>
                      </a:r>
                      <a:r>
                        <a:rPr lang="en-US" sz="1000" dirty="0" err="1">
                          <a:effectLst/>
                        </a:rPr>
                        <a:t>masyarakat</a:t>
                      </a:r>
                      <a:endParaRPr lang="en-ID" sz="1100" dirty="0">
                        <a:effectLst/>
                      </a:endParaRPr>
                    </a:p>
                    <a:p>
                      <a:pPr marL="342900" marR="0" lvl="0" indent="-342900" algn="just">
                        <a:buFont typeface="+mj-lt"/>
                        <a:buAutoNum type="alphaLcPeriod"/>
                      </a:pPr>
                      <a:r>
                        <a:rPr lang="en-US" sz="1000" dirty="0">
                          <a:effectLst/>
                        </a:rPr>
                        <a:t>Program </a:t>
                      </a:r>
                      <a:r>
                        <a:rPr lang="en-US" sz="1000" dirty="0" err="1">
                          <a:effectLst/>
                        </a:rPr>
                        <a:t>sekolah</a:t>
                      </a:r>
                      <a:r>
                        <a:rPr lang="en-US" sz="1000" dirty="0">
                          <a:effectLst/>
                        </a:rPr>
                        <a:t> </a:t>
                      </a:r>
                      <a:r>
                        <a:rPr lang="en-US" sz="1000" dirty="0" err="1">
                          <a:effectLst/>
                        </a:rPr>
                        <a:t>adiwiyata</a:t>
                      </a:r>
                      <a:endParaRPr lang="en-ID" sz="1100" dirty="0">
                        <a:effectLst/>
                        <a:latin typeface="Times New Roman" panose="02020603050405020304" pitchFamily="18" charset="0"/>
                        <a:ea typeface="Times New Roman" panose="02020603050405020304" pitchFamily="18" charset="0"/>
                      </a:endParaRPr>
                    </a:p>
                  </a:txBody>
                  <a:tcPr marL="57591" marR="57591" marT="0" marB="0"/>
                </a:tc>
                <a:tc>
                  <a:txBody>
                    <a:bodyPr/>
                    <a:lstStyle/>
                    <a:p>
                      <a:pPr marL="342900" marR="0" lvl="0" indent="-342900" algn="just">
                        <a:buFont typeface="+mj-lt"/>
                        <a:buAutoNum type="alphaLcPeriod"/>
                      </a:pPr>
                      <a:r>
                        <a:rPr lang="id-ID" sz="1000" dirty="0">
                          <a:effectLst/>
                        </a:rPr>
                        <a:t>Bentuk kelompok yang berfokus pada kegiatan sosial, seni, atau olahraga, di mana siswa dapat berkolaborasi dan saling mendukung.</a:t>
                      </a:r>
                      <a:endParaRPr lang="en-ID" sz="1100" dirty="0">
                        <a:effectLst/>
                      </a:endParaRPr>
                    </a:p>
                    <a:p>
                      <a:pPr marL="342900" marR="0" lvl="0" indent="-342900" algn="just">
                        <a:buFont typeface="+mj-lt"/>
                        <a:buAutoNum type="alphaLcPeriod"/>
                      </a:pPr>
                      <a:r>
                        <a:rPr lang="id-ID" sz="1000" dirty="0">
                          <a:effectLst/>
                        </a:rPr>
                        <a:t>Ajak siswa untuk terlibat dalam proses perencanaan, sehingga mereka merasa memiliki tanggung jawab dan kepemilikan terhadap program yang akan dilaksanakan. Seperti: terlibat dalam usaha amal, pelayanan masyarakat, atau bantuan kemanusiaan untuk membantu mereka yang membutuhkan.</a:t>
                      </a:r>
                      <a:endParaRPr lang="en-ID" sz="1100" dirty="0">
                        <a:effectLst/>
                      </a:endParaRPr>
                    </a:p>
                    <a:p>
                      <a:pPr marL="342900" marR="0" lvl="0" indent="-342900" algn="just">
                        <a:buFont typeface="+mj-lt"/>
                        <a:buAutoNum type="alphaLcPeriod"/>
                      </a:pPr>
                      <a:r>
                        <a:rPr lang="id-ID" sz="1000" dirty="0">
                          <a:effectLst/>
                        </a:rPr>
                        <a:t>Mengajak siswa untuk berpartisipasi dalam kegiatan lingkungan, seperti lomba kebersihan, dan lainnya. Kegiatan ini dapat membuat murid lebih sadar dan bertanggung jawab terhadap lingkungan. Dan Mengintegrasikan nilai lingkungan pada pembelajaran di berbagai mata pelajaran. Misalnya, mengajarkan tentang pengelolaan sampah dalam pelajaran sains atau sejarah tentang pelestarian lingkungan.</a:t>
                      </a:r>
                      <a:endParaRPr lang="en-ID" sz="1100" dirty="0">
                        <a:effectLst/>
                        <a:latin typeface="Times New Roman" panose="02020603050405020304" pitchFamily="18" charset="0"/>
                        <a:ea typeface="Times New Roman" panose="02020603050405020304" pitchFamily="18" charset="0"/>
                      </a:endParaRPr>
                    </a:p>
                  </a:txBody>
                  <a:tcPr marL="57591" marR="57591" marT="0" marB="0"/>
                </a:tc>
                <a:tc>
                  <a:txBody>
                    <a:bodyPr/>
                    <a:lstStyle/>
                    <a:p>
                      <a:pPr marL="0" marR="0" algn="just">
                        <a:buNone/>
                      </a:pPr>
                      <a:r>
                        <a:rPr lang="id-ID" sz="1000" dirty="0">
                          <a:effectLst/>
                        </a:rPr>
                        <a:t>Membangun solidaritas antar sesama dan semangat kerjasama.</a:t>
                      </a:r>
                      <a:endParaRPr lang="en-ID" sz="1100" dirty="0">
                        <a:effectLst/>
                        <a:latin typeface="Times New Roman" panose="02020603050405020304" pitchFamily="18" charset="0"/>
                        <a:ea typeface="Times New Roman" panose="02020603050405020304" pitchFamily="18" charset="0"/>
                      </a:endParaRPr>
                    </a:p>
                  </a:txBody>
                  <a:tcPr marL="57591" marR="57591" marT="0" marB="0"/>
                </a:tc>
                <a:extLst>
                  <a:ext uri="{0D108BD9-81ED-4DB2-BD59-A6C34878D82A}">
                    <a16:rowId xmlns:a16="http://schemas.microsoft.com/office/drawing/2014/main" val="855315783"/>
                  </a:ext>
                </a:extLst>
              </a:tr>
              <a:tr h="1412599">
                <a:tc>
                  <a:txBody>
                    <a:bodyPr/>
                    <a:lstStyle/>
                    <a:p>
                      <a:pPr marL="0" marR="0" algn="just">
                        <a:buNone/>
                      </a:pPr>
                      <a:r>
                        <a:rPr lang="en-US" sz="800">
                          <a:effectLst/>
                        </a:rPr>
                        <a:t>8</a:t>
                      </a:r>
                      <a:endParaRPr lang="en-ID" sz="1000">
                        <a:effectLst/>
                        <a:latin typeface="Times New Roman" panose="02020603050405020304" pitchFamily="18" charset="0"/>
                        <a:ea typeface="Times New Roman" panose="02020603050405020304" pitchFamily="18" charset="0"/>
                      </a:endParaRPr>
                    </a:p>
                  </a:txBody>
                  <a:tcPr marL="57591" marR="57591" marT="0" marB="0"/>
                </a:tc>
                <a:tc>
                  <a:txBody>
                    <a:bodyPr/>
                    <a:lstStyle/>
                    <a:p>
                      <a:pPr marL="0" marR="0" algn="just">
                        <a:buNone/>
                      </a:pPr>
                      <a:r>
                        <a:rPr lang="en-US" sz="1000" dirty="0" err="1">
                          <a:effectLst/>
                        </a:rPr>
                        <a:t>Mandiri</a:t>
                      </a:r>
                      <a:r>
                        <a:rPr lang="en-US" sz="1000" dirty="0">
                          <a:effectLst/>
                        </a:rPr>
                        <a:t> :</a:t>
                      </a:r>
                      <a:endParaRPr lang="en-ID" sz="1100" dirty="0">
                        <a:effectLst/>
                      </a:endParaRPr>
                    </a:p>
                    <a:p>
                      <a:pPr marL="342900" marR="0" lvl="0" indent="-342900" algn="just">
                        <a:buFont typeface="+mj-lt"/>
                        <a:buAutoNum type="alphaLcPeriod"/>
                      </a:pPr>
                      <a:r>
                        <a:rPr lang="en-US" sz="1000" dirty="0" err="1">
                          <a:effectLst/>
                        </a:rPr>
                        <a:t>Menampilkan</a:t>
                      </a:r>
                      <a:r>
                        <a:rPr lang="en-US" sz="1000" dirty="0">
                          <a:effectLst/>
                        </a:rPr>
                        <a:t> </a:t>
                      </a:r>
                      <a:r>
                        <a:rPr lang="en-US" sz="1000" dirty="0" err="1">
                          <a:effectLst/>
                        </a:rPr>
                        <a:t>suatu</a:t>
                      </a:r>
                      <a:r>
                        <a:rPr lang="en-US" sz="1000" dirty="0">
                          <a:effectLst/>
                        </a:rPr>
                        <a:t> </a:t>
                      </a:r>
                      <a:r>
                        <a:rPr lang="en-US" sz="1000" dirty="0" err="1">
                          <a:effectLst/>
                        </a:rPr>
                        <a:t>karya</a:t>
                      </a:r>
                      <a:r>
                        <a:rPr lang="en-US" sz="1000" dirty="0">
                          <a:effectLst/>
                        </a:rPr>
                        <a:t> </a:t>
                      </a:r>
                      <a:r>
                        <a:rPr lang="en-US" sz="1000" dirty="0" err="1">
                          <a:effectLst/>
                        </a:rPr>
                        <a:t>dari</a:t>
                      </a:r>
                      <a:r>
                        <a:rPr lang="en-US" sz="1000" dirty="0">
                          <a:effectLst/>
                        </a:rPr>
                        <a:t> </a:t>
                      </a:r>
                      <a:r>
                        <a:rPr lang="en-US" sz="1000" dirty="0" err="1">
                          <a:effectLst/>
                        </a:rPr>
                        <a:t>proyek</a:t>
                      </a:r>
                      <a:endParaRPr lang="en-ID" sz="1100" dirty="0">
                        <a:effectLst/>
                      </a:endParaRPr>
                    </a:p>
                    <a:p>
                      <a:pPr marL="342900" marR="0" lvl="0" indent="-342900" algn="just">
                        <a:buFont typeface="+mj-lt"/>
                        <a:buAutoNum type="alphaLcPeriod"/>
                      </a:pPr>
                      <a:r>
                        <a:rPr lang="en-US" sz="1000" dirty="0" err="1">
                          <a:effectLst/>
                        </a:rPr>
                        <a:t>Pelatihan</a:t>
                      </a:r>
                      <a:r>
                        <a:rPr lang="en-US" sz="1000" dirty="0">
                          <a:effectLst/>
                        </a:rPr>
                        <a:t> </a:t>
                      </a:r>
                      <a:r>
                        <a:rPr lang="en-US" sz="1000" dirty="0" err="1">
                          <a:effectLst/>
                        </a:rPr>
                        <a:t>Kewirausahaan</a:t>
                      </a:r>
                      <a:endParaRPr lang="en-ID" sz="1100" dirty="0">
                        <a:effectLst/>
                      </a:endParaRPr>
                    </a:p>
                    <a:p>
                      <a:pPr marL="342900" marR="0" lvl="0" indent="-342900" algn="just">
                        <a:buFont typeface="+mj-lt"/>
                        <a:buAutoNum type="alphaLcPeriod"/>
                      </a:pPr>
                      <a:r>
                        <a:rPr lang="en-US" sz="1000" dirty="0">
                          <a:effectLst/>
                        </a:rPr>
                        <a:t>Kemah </a:t>
                      </a:r>
                      <a:r>
                        <a:rPr lang="en-US" sz="1000" dirty="0" err="1">
                          <a:effectLst/>
                        </a:rPr>
                        <a:t>Pramuka</a:t>
                      </a:r>
                      <a:endParaRPr lang="en-ID" sz="1100" dirty="0">
                        <a:effectLst/>
                        <a:latin typeface="Times New Roman" panose="02020603050405020304" pitchFamily="18" charset="0"/>
                        <a:ea typeface="Times New Roman" panose="02020603050405020304" pitchFamily="18" charset="0"/>
                      </a:endParaRPr>
                    </a:p>
                  </a:txBody>
                  <a:tcPr marL="57591" marR="57591" marT="0" marB="0"/>
                </a:tc>
                <a:tc>
                  <a:txBody>
                    <a:bodyPr/>
                    <a:lstStyle/>
                    <a:p>
                      <a:pPr marL="0" marR="0" algn="just">
                        <a:buNone/>
                      </a:pPr>
                      <a:r>
                        <a:rPr lang="en-US" sz="1000" dirty="0">
                          <a:effectLst/>
                        </a:rPr>
                        <a:t>a. </a:t>
                      </a:r>
                      <a:r>
                        <a:rPr lang="en-US" sz="1000" dirty="0" err="1">
                          <a:effectLst/>
                        </a:rPr>
                        <a:t>Menggunakan</a:t>
                      </a:r>
                      <a:r>
                        <a:rPr lang="en-US" sz="1000" dirty="0">
                          <a:effectLst/>
                        </a:rPr>
                        <a:t> </a:t>
                      </a:r>
                      <a:r>
                        <a:rPr lang="en-US" sz="1000" dirty="0" err="1">
                          <a:effectLst/>
                        </a:rPr>
                        <a:t>studi</a:t>
                      </a:r>
                      <a:r>
                        <a:rPr lang="en-US" sz="1000" dirty="0">
                          <a:effectLst/>
                        </a:rPr>
                        <a:t> </a:t>
                      </a:r>
                      <a:r>
                        <a:rPr lang="en-US" sz="1000" dirty="0" err="1">
                          <a:effectLst/>
                        </a:rPr>
                        <a:t>kasus</a:t>
                      </a:r>
                      <a:r>
                        <a:rPr lang="en-US" sz="1000" dirty="0">
                          <a:effectLst/>
                        </a:rPr>
                        <a:t> </a:t>
                      </a:r>
                      <a:r>
                        <a:rPr lang="en-US" sz="1000" dirty="0" err="1">
                          <a:effectLst/>
                        </a:rPr>
                        <a:t>atau</a:t>
                      </a:r>
                      <a:r>
                        <a:rPr lang="en-US" sz="1000" dirty="0">
                          <a:effectLst/>
                        </a:rPr>
                        <a:t> </a:t>
                      </a:r>
                      <a:r>
                        <a:rPr lang="en-US" sz="1000" dirty="0" err="1">
                          <a:effectLst/>
                        </a:rPr>
                        <a:t>situasi</a:t>
                      </a:r>
                      <a:r>
                        <a:rPr lang="en-US" sz="1000" dirty="0">
                          <a:effectLst/>
                        </a:rPr>
                        <a:t> </a:t>
                      </a:r>
                      <a:r>
                        <a:rPr lang="en-US" sz="1000" dirty="0" err="1">
                          <a:effectLst/>
                        </a:rPr>
                        <a:t>nyata</a:t>
                      </a:r>
                      <a:r>
                        <a:rPr lang="en-US" sz="1000" dirty="0">
                          <a:effectLst/>
                        </a:rPr>
                        <a:t> </a:t>
                      </a:r>
                      <a:r>
                        <a:rPr lang="en-US" sz="1000" dirty="0" err="1">
                          <a:effectLst/>
                        </a:rPr>
                        <a:t>kepada</a:t>
                      </a:r>
                      <a:r>
                        <a:rPr lang="en-US" sz="1000" dirty="0">
                          <a:effectLst/>
                        </a:rPr>
                        <a:t> </a:t>
                      </a:r>
                      <a:r>
                        <a:rPr lang="en-US" sz="1000" dirty="0" err="1">
                          <a:effectLst/>
                        </a:rPr>
                        <a:t>siswa</a:t>
                      </a:r>
                      <a:r>
                        <a:rPr lang="en-US" sz="1000" dirty="0">
                          <a:effectLst/>
                        </a:rPr>
                        <a:t> agar </a:t>
                      </a:r>
                      <a:r>
                        <a:rPr lang="en-US" sz="1000" dirty="0" err="1">
                          <a:effectLst/>
                        </a:rPr>
                        <a:t>dapat</a:t>
                      </a:r>
                      <a:r>
                        <a:rPr lang="en-US" sz="1000" dirty="0">
                          <a:effectLst/>
                        </a:rPr>
                        <a:t> </a:t>
                      </a:r>
                      <a:r>
                        <a:rPr lang="en-US" sz="1000" dirty="0" err="1">
                          <a:effectLst/>
                        </a:rPr>
                        <a:t>mengambil</a:t>
                      </a:r>
                      <a:r>
                        <a:rPr lang="en-US" sz="1000" dirty="0">
                          <a:effectLst/>
                        </a:rPr>
                        <a:t> </a:t>
                      </a:r>
                      <a:r>
                        <a:rPr lang="en-US" sz="1000" dirty="0" err="1">
                          <a:effectLst/>
                        </a:rPr>
                        <a:t>keputusan</a:t>
                      </a:r>
                      <a:r>
                        <a:rPr lang="en-US" sz="1000" dirty="0">
                          <a:effectLst/>
                        </a:rPr>
                        <a:t> dan </a:t>
                      </a:r>
                      <a:r>
                        <a:rPr lang="en-US" sz="1000" dirty="0" err="1">
                          <a:effectLst/>
                        </a:rPr>
                        <a:t>mempertimbangkan</a:t>
                      </a:r>
                      <a:r>
                        <a:rPr lang="en-US" sz="1000" dirty="0">
                          <a:effectLst/>
                        </a:rPr>
                        <a:t> </a:t>
                      </a:r>
                      <a:r>
                        <a:rPr lang="en-US" sz="1000" dirty="0" err="1">
                          <a:effectLst/>
                        </a:rPr>
                        <a:t>konsekuensinya</a:t>
                      </a:r>
                      <a:r>
                        <a:rPr lang="en-US" sz="1000" dirty="0">
                          <a:effectLst/>
                        </a:rPr>
                        <a:t>.</a:t>
                      </a:r>
                      <a:endParaRPr lang="en-ID" sz="1100" dirty="0">
                        <a:effectLst/>
                      </a:endParaRPr>
                    </a:p>
                    <a:p>
                      <a:pPr marL="0" marR="0" algn="just">
                        <a:buNone/>
                      </a:pPr>
                      <a:r>
                        <a:rPr lang="en-US" sz="1000" dirty="0">
                          <a:effectLst/>
                        </a:rPr>
                        <a:t> </a:t>
                      </a:r>
                      <a:endParaRPr lang="en-ID" sz="1100" dirty="0">
                        <a:effectLst/>
                      </a:endParaRPr>
                    </a:p>
                    <a:p>
                      <a:pPr marL="0" marR="0" algn="just">
                        <a:buNone/>
                      </a:pPr>
                      <a:r>
                        <a:rPr lang="en-US" sz="1000" dirty="0">
                          <a:effectLst/>
                        </a:rPr>
                        <a:t>b. </a:t>
                      </a:r>
                      <a:r>
                        <a:rPr lang="en-US" sz="1000" dirty="0" err="1">
                          <a:effectLst/>
                        </a:rPr>
                        <a:t>mengimplementasikan</a:t>
                      </a:r>
                      <a:r>
                        <a:rPr lang="en-US" sz="1000" dirty="0">
                          <a:effectLst/>
                        </a:rPr>
                        <a:t> </a:t>
                      </a:r>
                      <a:r>
                        <a:rPr lang="en-US" sz="1000" dirty="0" err="1">
                          <a:effectLst/>
                        </a:rPr>
                        <a:t>pembelajaran</a:t>
                      </a:r>
                      <a:r>
                        <a:rPr lang="en-US" sz="1000" dirty="0">
                          <a:effectLst/>
                        </a:rPr>
                        <a:t> P5 </a:t>
                      </a:r>
                      <a:r>
                        <a:rPr lang="en-US" sz="1000" dirty="0" err="1">
                          <a:effectLst/>
                        </a:rPr>
                        <a:t>sebagai</a:t>
                      </a:r>
                      <a:r>
                        <a:rPr lang="en-US" sz="1000" dirty="0">
                          <a:effectLst/>
                        </a:rPr>
                        <a:t> </a:t>
                      </a:r>
                      <a:r>
                        <a:rPr lang="en-US" sz="1000" dirty="0" err="1">
                          <a:effectLst/>
                        </a:rPr>
                        <a:t>bentuk</a:t>
                      </a:r>
                      <a:r>
                        <a:rPr lang="en-US" sz="1000" dirty="0">
                          <a:effectLst/>
                        </a:rPr>
                        <a:t> </a:t>
                      </a:r>
                      <a:r>
                        <a:rPr lang="en-US" sz="1000" dirty="0" err="1">
                          <a:effectLst/>
                        </a:rPr>
                        <a:t>kewirausahaan</a:t>
                      </a:r>
                      <a:r>
                        <a:rPr lang="en-US" sz="1000" dirty="0">
                          <a:effectLst/>
                        </a:rPr>
                        <a:t> </a:t>
                      </a:r>
                      <a:r>
                        <a:rPr lang="en-US" sz="1000" dirty="0" err="1">
                          <a:effectLst/>
                        </a:rPr>
                        <a:t>terhadap</a:t>
                      </a:r>
                      <a:r>
                        <a:rPr lang="en-US" sz="1000" dirty="0">
                          <a:effectLst/>
                        </a:rPr>
                        <a:t> </a:t>
                      </a:r>
                      <a:r>
                        <a:rPr lang="en-US" sz="1000" dirty="0" err="1">
                          <a:effectLst/>
                        </a:rPr>
                        <a:t>siswa</a:t>
                      </a:r>
                      <a:r>
                        <a:rPr lang="en-US" sz="1000" dirty="0">
                          <a:effectLst/>
                        </a:rPr>
                        <a:t>, </a:t>
                      </a:r>
                      <a:r>
                        <a:rPr lang="en-US" sz="1000" dirty="0" err="1">
                          <a:effectLst/>
                        </a:rPr>
                        <a:t>seperti</a:t>
                      </a:r>
                      <a:r>
                        <a:rPr lang="en-US" sz="1000" dirty="0">
                          <a:effectLst/>
                        </a:rPr>
                        <a:t> </a:t>
                      </a:r>
                      <a:r>
                        <a:rPr lang="en-US" sz="1000" dirty="0" err="1">
                          <a:effectLst/>
                        </a:rPr>
                        <a:t>berjualan</a:t>
                      </a:r>
                      <a:r>
                        <a:rPr lang="en-US" sz="1000" dirty="0">
                          <a:effectLst/>
                        </a:rPr>
                        <a:t> </a:t>
                      </a:r>
                      <a:r>
                        <a:rPr lang="en-US" sz="1000" dirty="0" err="1">
                          <a:effectLst/>
                        </a:rPr>
                        <a:t>produk</a:t>
                      </a:r>
                      <a:r>
                        <a:rPr lang="en-US" sz="1000" dirty="0">
                          <a:effectLst/>
                        </a:rPr>
                        <a:t> </a:t>
                      </a:r>
                      <a:r>
                        <a:rPr lang="en-US" sz="1000" dirty="0" err="1">
                          <a:effectLst/>
                        </a:rPr>
                        <a:t>perkelas</a:t>
                      </a:r>
                      <a:r>
                        <a:rPr lang="en-US" sz="1000" dirty="0">
                          <a:effectLst/>
                        </a:rPr>
                        <a:t> di jam </a:t>
                      </a:r>
                      <a:r>
                        <a:rPr lang="en-US" sz="1000" dirty="0" err="1">
                          <a:effectLst/>
                        </a:rPr>
                        <a:t>istirahat</a:t>
                      </a:r>
                      <a:r>
                        <a:rPr lang="en-US" sz="1000" dirty="0">
                          <a:effectLst/>
                        </a:rPr>
                        <a:t> </a:t>
                      </a:r>
                      <a:r>
                        <a:rPr lang="en-US" sz="1000" dirty="0" err="1">
                          <a:effectLst/>
                        </a:rPr>
                        <a:t>dengan</a:t>
                      </a:r>
                      <a:r>
                        <a:rPr lang="en-US" sz="1000" dirty="0">
                          <a:effectLst/>
                        </a:rPr>
                        <a:t> </a:t>
                      </a:r>
                      <a:r>
                        <a:rPr lang="en-US" sz="1000" dirty="0" err="1">
                          <a:effectLst/>
                        </a:rPr>
                        <a:t>cara</a:t>
                      </a:r>
                      <a:r>
                        <a:rPr lang="en-US" sz="1000" dirty="0">
                          <a:effectLst/>
                        </a:rPr>
                        <a:t> </a:t>
                      </a:r>
                      <a:r>
                        <a:rPr lang="en-US" sz="1000" dirty="0" err="1">
                          <a:effectLst/>
                        </a:rPr>
                        <a:t>jemput</a:t>
                      </a:r>
                      <a:r>
                        <a:rPr lang="en-US" sz="1000" dirty="0">
                          <a:effectLst/>
                        </a:rPr>
                        <a:t> bola </a:t>
                      </a:r>
                      <a:r>
                        <a:rPr lang="en-US" sz="1000" dirty="0" err="1">
                          <a:effectLst/>
                        </a:rPr>
                        <a:t>kepada</a:t>
                      </a:r>
                      <a:r>
                        <a:rPr lang="en-US" sz="1000" dirty="0">
                          <a:effectLst/>
                        </a:rPr>
                        <a:t> </a:t>
                      </a:r>
                      <a:r>
                        <a:rPr lang="en-US" sz="1000" dirty="0" err="1">
                          <a:effectLst/>
                        </a:rPr>
                        <a:t>pelanggan</a:t>
                      </a:r>
                      <a:r>
                        <a:rPr lang="en-US" sz="1000" dirty="0">
                          <a:effectLst/>
                        </a:rPr>
                        <a:t>.</a:t>
                      </a:r>
                      <a:endParaRPr lang="en-ID" sz="1100" dirty="0">
                        <a:effectLst/>
                      </a:endParaRPr>
                    </a:p>
                    <a:p>
                      <a:pPr marL="0" marR="0" algn="just">
                        <a:buNone/>
                      </a:pPr>
                      <a:r>
                        <a:rPr lang="en-US" sz="1000" dirty="0">
                          <a:effectLst/>
                        </a:rPr>
                        <a:t> </a:t>
                      </a:r>
                      <a:endParaRPr lang="en-ID" sz="1100" dirty="0">
                        <a:effectLst/>
                      </a:endParaRPr>
                    </a:p>
                    <a:p>
                      <a:pPr marL="0" marR="0" algn="just">
                        <a:buNone/>
                      </a:pPr>
                      <a:r>
                        <a:rPr lang="en-US" sz="1000" dirty="0">
                          <a:effectLst/>
                        </a:rPr>
                        <a:t>c. Ajak </a:t>
                      </a:r>
                      <a:r>
                        <a:rPr lang="en-US" sz="1000" dirty="0" err="1">
                          <a:effectLst/>
                        </a:rPr>
                        <a:t>semua</a:t>
                      </a:r>
                      <a:r>
                        <a:rPr lang="en-US" sz="1000" dirty="0">
                          <a:effectLst/>
                        </a:rPr>
                        <a:t> </a:t>
                      </a:r>
                      <a:r>
                        <a:rPr lang="en-US" sz="1000" dirty="0" err="1">
                          <a:effectLst/>
                        </a:rPr>
                        <a:t>anggota</a:t>
                      </a:r>
                      <a:r>
                        <a:rPr lang="en-US" sz="1000" dirty="0">
                          <a:effectLst/>
                        </a:rPr>
                        <a:t> </a:t>
                      </a:r>
                      <a:r>
                        <a:rPr lang="en-US" sz="1000" dirty="0" err="1">
                          <a:effectLst/>
                        </a:rPr>
                        <a:t>untuk</a:t>
                      </a:r>
                      <a:r>
                        <a:rPr lang="en-US" sz="1000" dirty="0">
                          <a:effectLst/>
                        </a:rPr>
                        <a:t> </a:t>
                      </a:r>
                      <a:r>
                        <a:rPr lang="en-US" sz="1000" dirty="0" err="1">
                          <a:effectLst/>
                        </a:rPr>
                        <a:t>berpartisipasi</a:t>
                      </a:r>
                      <a:r>
                        <a:rPr lang="en-US" sz="1000" dirty="0">
                          <a:effectLst/>
                        </a:rPr>
                        <a:t> </a:t>
                      </a:r>
                      <a:r>
                        <a:rPr lang="en-US" sz="1000" dirty="0" err="1">
                          <a:effectLst/>
                        </a:rPr>
                        <a:t>dengan</a:t>
                      </a:r>
                      <a:r>
                        <a:rPr lang="en-US" sz="1000" dirty="0">
                          <a:effectLst/>
                        </a:rPr>
                        <a:t> </a:t>
                      </a:r>
                      <a:r>
                        <a:rPr lang="en-US" sz="1000" dirty="0" err="1">
                          <a:effectLst/>
                        </a:rPr>
                        <a:t>membagi</a:t>
                      </a:r>
                      <a:r>
                        <a:rPr lang="en-US" sz="1000" dirty="0">
                          <a:effectLst/>
                        </a:rPr>
                        <a:t> </a:t>
                      </a:r>
                      <a:r>
                        <a:rPr lang="en-US" sz="1000" dirty="0" err="1">
                          <a:effectLst/>
                        </a:rPr>
                        <a:t>tugas</a:t>
                      </a:r>
                      <a:r>
                        <a:rPr lang="en-US" sz="1000" dirty="0">
                          <a:effectLst/>
                        </a:rPr>
                        <a:t>. </a:t>
                      </a:r>
                      <a:r>
                        <a:rPr lang="en-US" sz="1000" dirty="0" err="1">
                          <a:effectLst/>
                        </a:rPr>
                        <a:t>Misalnya</a:t>
                      </a:r>
                      <a:r>
                        <a:rPr lang="en-US" sz="1000" dirty="0">
                          <a:effectLst/>
                        </a:rPr>
                        <a:t>, </a:t>
                      </a:r>
                      <a:r>
                        <a:rPr lang="en-US" sz="1000" dirty="0" err="1">
                          <a:effectLst/>
                        </a:rPr>
                        <a:t>ada</a:t>
                      </a:r>
                      <a:r>
                        <a:rPr lang="en-US" sz="1000" dirty="0">
                          <a:effectLst/>
                        </a:rPr>
                        <a:t> yang </a:t>
                      </a:r>
                      <a:r>
                        <a:rPr lang="en-US" sz="1000" dirty="0" err="1">
                          <a:effectLst/>
                        </a:rPr>
                        <a:t>bertanggung</a:t>
                      </a:r>
                      <a:r>
                        <a:rPr lang="en-US" sz="1000" dirty="0">
                          <a:effectLst/>
                        </a:rPr>
                        <a:t> </a:t>
                      </a:r>
                      <a:r>
                        <a:rPr lang="en-US" sz="1000" dirty="0" err="1">
                          <a:effectLst/>
                        </a:rPr>
                        <a:t>jawab</a:t>
                      </a:r>
                      <a:r>
                        <a:rPr lang="en-US" sz="1000" dirty="0">
                          <a:effectLst/>
                        </a:rPr>
                        <a:t> </a:t>
                      </a:r>
                      <a:r>
                        <a:rPr lang="en-US" sz="1000" dirty="0" err="1">
                          <a:effectLst/>
                        </a:rPr>
                        <a:t>untuk</a:t>
                      </a:r>
                      <a:r>
                        <a:rPr lang="en-US" sz="1000" dirty="0">
                          <a:effectLst/>
                        </a:rPr>
                        <a:t> </a:t>
                      </a:r>
                      <a:r>
                        <a:rPr lang="en-US" sz="1000" dirty="0" err="1">
                          <a:effectLst/>
                        </a:rPr>
                        <a:t>memasak</a:t>
                      </a:r>
                      <a:r>
                        <a:rPr lang="en-US" sz="1000" dirty="0">
                          <a:effectLst/>
                        </a:rPr>
                        <a:t>, </a:t>
                      </a:r>
                      <a:r>
                        <a:rPr lang="en-US" sz="1000" dirty="0" err="1">
                          <a:effectLst/>
                        </a:rPr>
                        <a:t>ada</a:t>
                      </a:r>
                      <a:r>
                        <a:rPr lang="en-US" sz="1000" dirty="0">
                          <a:effectLst/>
                        </a:rPr>
                        <a:t> yang </a:t>
                      </a:r>
                      <a:r>
                        <a:rPr lang="en-US" sz="1000" dirty="0" err="1">
                          <a:effectLst/>
                        </a:rPr>
                        <a:t>mengatur</a:t>
                      </a:r>
                      <a:r>
                        <a:rPr lang="en-US" sz="1000" dirty="0">
                          <a:effectLst/>
                        </a:rPr>
                        <a:t> </a:t>
                      </a:r>
                      <a:r>
                        <a:rPr lang="en-US" sz="1000" dirty="0" err="1">
                          <a:effectLst/>
                        </a:rPr>
                        <a:t>permainan</a:t>
                      </a:r>
                      <a:r>
                        <a:rPr lang="en-US" sz="1000" dirty="0">
                          <a:effectLst/>
                        </a:rPr>
                        <a:t>, dan lain-lain</a:t>
                      </a:r>
                      <a:endParaRPr lang="en-ID" sz="1100" dirty="0">
                        <a:effectLst/>
                        <a:latin typeface="Times New Roman" panose="02020603050405020304" pitchFamily="18" charset="0"/>
                        <a:ea typeface="Times New Roman" panose="02020603050405020304" pitchFamily="18" charset="0"/>
                      </a:endParaRPr>
                    </a:p>
                  </a:txBody>
                  <a:tcPr marL="57591" marR="57591" marT="0" marB="0"/>
                </a:tc>
                <a:tc>
                  <a:txBody>
                    <a:bodyPr/>
                    <a:lstStyle/>
                    <a:p>
                      <a:pPr marL="0" marR="0" algn="just">
                        <a:buNone/>
                      </a:pPr>
                      <a:r>
                        <a:rPr lang="en-US" sz="1000" dirty="0">
                          <a:effectLst/>
                        </a:rPr>
                        <a:t> </a:t>
                      </a:r>
                      <a:endParaRPr lang="en-ID" sz="1100" dirty="0">
                        <a:effectLst/>
                      </a:endParaRPr>
                    </a:p>
                    <a:p>
                      <a:pPr marL="0" marR="0" algn="just">
                        <a:buNone/>
                      </a:pPr>
                      <a:r>
                        <a:rPr lang="id-ID" sz="1000" dirty="0">
                          <a:effectLst/>
                        </a:rPr>
                        <a:t>Mempunyai inisiatif, serta bertanggung jawab atas pilihan dan tindakan yang dibuat.</a:t>
                      </a:r>
                      <a:endParaRPr lang="en-ID" sz="1100" dirty="0">
                        <a:effectLst/>
                        <a:latin typeface="Times New Roman" panose="02020603050405020304" pitchFamily="18" charset="0"/>
                        <a:ea typeface="Times New Roman" panose="02020603050405020304" pitchFamily="18" charset="0"/>
                      </a:endParaRPr>
                    </a:p>
                  </a:txBody>
                  <a:tcPr marL="57591" marR="57591" marT="0" marB="0"/>
                </a:tc>
                <a:extLst>
                  <a:ext uri="{0D108BD9-81ED-4DB2-BD59-A6C34878D82A}">
                    <a16:rowId xmlns:a16="http://schemas.microsoft.com/office/drawing/2014/main" val="1432947281"/>
                  </a:ext>
                </a:extLst>
              </a:tr>
            </a:tbl>
          </a:graphicData>
        </a:graphic>
      </p:graphicFrame>
    </p:spTree>
    <p:extLst>
      <p:ext uri="{BB962C8B-B14F-4D97-AF65-F5344CB8AC3E}">
        <p14:creationId xmlns:p14="http://schemas.microsoft.com/office/powerpoint/2010/main" val="463710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F3C1410-C548-A835-4296-6945FB75B72E}"/>
              </a:ext>
            </a:extLst>
          </p:cNvPr>
          <p:cNvSpPr>
            <a:spLocks noGrp="1"/>
          </p:cNvSpPr>
          <p:nvPr>
            <p:ph type="title"/>
          </p:nvPr>
        </p:nvSpPr>
        <p:spPr/>
        <p:txBody>
          <a:bodyPr/>
          <a:lstStyle/>
          <a:p>
            <a:r>
              <a:rPr lang="en-US" dirty="0" err="1"/>
              <a:t>Pembahasan</a:t>
            </a:r>
            <a:endParaRPr lang="en-ID" dirty="0"/>
          </a:p>
        </p:txBody>
      </p:sp>
      <p:sp>
        <p:nvSpPr>
          <p:cNvPr id="8" name="Text Placeholder 7">
            <a:extLst>
              <a:ext uri="{FF2B5EF4-FFF2-40B4-BE49-F238E27FC236}">
                <a16:creationId xmlns:a16="http://schemas.microsoft.com/office/drawing/2014/main" id="{601EF8BF-32C5-5649-7501-D71E622F4616}"/>
              </a:ext>
            </a:extLst>
          </p:cNvPr>
          <p:cNvSpPr>
            <a:spLocks noGrp="1"/>
          </p:cNvSpPr>
          <p:nvPr>
            <p:ph type="body" idx="1"/>
          </p:nvPr>
        </p:nvSpPr>
        <p:spPr>
          <a:xfrm>
            <a:off x="166758" y="1238732"/>
            <a:ext cx="11830877" cy="4761376"/>
          </a:xfrm>
        </p:spPr>
        <p:style>
          <a:lnRef idx="1">
            <a:schemeClr val="accent4"/>
          </a:lnRef>
          <a:fillRef idx="2">
            <a:schemeClr val="accent4"/>
          </a:fillRef>
          <a:effectRef idx="1">
            <a:schemeClr val="accent4"/>
          </a:effectRef>
          <a:fontRef idx="minor">
            <a:schemeClr val="dk1"/>
          </a:fontRef>
        </p:style>
        <p:txBody>
          <a:bodyPr>
            <a:normAutofit/>
          </a:bodyPr>
          <a:lstStyle/>
          <a:p>
            <a:pPr marL="50800" indent="0" algn="ctr">
              <a:buNone/>
            </a:pPr>
            <a:r>
              <a:rPr lang="en-US" sz="1800" b="1" dirty="0">
                <a:effectLst/>
                <a:latin typeface="Times New Roman" panose="02020603050405020304" pitchFamily="18" charset="0"/>
                <a:ea typeface="Times New Roman" panose="02020603050405020304" pitchFamily="18" charset="0"/>
              </a:rPr>
              <a:t>2. </a:t>
            </a:r>
            <a:r>
              <a:rPr lang="en-US" sz="1800" b="1" dirty="0" err="1">
                <a:effectLst/>
                <a:latin typeface="Times New Roman" panose="02020603050405020304" pitchFamily="18" charset="0"/>
                <a:ea typeface="Times New Roman" panose="02020603050405020304" pitchFamily="18" charset="0"/>
              </a:rPr>
              <a:t>Pembinaan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Siswa</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dalam</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Manajemen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Kesiswaan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untuk</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membentuk</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karakter</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siswa</a:t>
            </a:r>
            <a:r>
              <a:rPr lang="en-US" sz="1800" b="1" dirty="0">
                <a:effectLst/>
                <a:latin typeface="Times New Roman" panose="02020603050405020304" pitchFamily="18" charset="0"/>
                <a:ea typeface="Times New Roman" panose="02020603050405020304" pitchFamily="18" charset="0"/>
              </a:rPr>
              <a:t> di SD Muhammadiyah 1 Taman </a:t>
            </a:r>
            <a:r>
              <a:rPr lang="en-US" sz="1800" b="1" dirty="0" err="1">
                <a:effectLst/>
                <a:latin typeface="Times New Roman" panose="02020603050405020304" pitchFamily="18" charset="0"/>
                <a:ea typeface="Times New Roman" panose="02020603050405020304" pitchFamily="18" charset="0"/>
              </a:rPr>
              <a:t>Sidoarjo</a:t>
            </a:r>
            <a:endParaRPr lang="en-US" sz="1800" b="1" dirty="0">
              <a:effectLst/>
              <a:latin typeface="Times New Roman" panose="02020603050405020304" pitchFamily="18" charset="0"/>
              <a:ea typeface="Times New Roman" panose="02020603050405020304" pitchFamily="18" charset="0"/>
            </a:endParaRPr>
          </a:p>
          <a:p>
            <a:pPr marL="50800" indent="0" algn="just">
              <a:buNone/>
            </a:pPr>
            <a:r>
              <a:rPr lang="en-US" sz="2000" dirty="0" err="1">
                <a:effectLst/>
                <a:latin typeface="Times New Roman" panose="02020603050405020304" pitchFamily="18" charset="0"/>
                <a:ea typeface="Times New Roman" panose="02020603050405020304" pitchFamily="18" charset="0"/>
              </a:rPr>
              <a:t>Pembinaan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manajemen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kesiswaan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membentuk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dilakukan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dengan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melaksanakan</a:t>
            </a:r>
            <a:r>
              <a:rPr lang="en-US" sz="2000" dirty="0">
                <a:effectLst/>
                <a:latin typeface="Times New Roman" panose="02020603050405020304" pitchFamily="18" charset="0"/>
                <a:ea typeface="Times New Roman" panose="02020603050405020304" pitchFamily="18" charset="0"/>
              </a:rPr>
              <a:t> program </a:t>
            </a:r>
            <a:r>
              <a:rPr lang="en-US" sz="2000" dirty="0" err="1">
                <a:effectLst/>
                <a:latin typeface="Times New Roman" panose="02020603050405020304" pitchFamily="18" charset="0"/>
                <a:ea typeface="Times New Roman" panose="02020603050405020304" pitchFamily="18" charset="0"/>
              </a:rPr>
              <a:t>baik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akademik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maupun</a:t>
            </a:r>
            <a:r>
              <a:rPr lang="en-US" sz="2000" dirty="0">
                <a:effectLst/>
                <a:latin typeface="Times New Roman" panose="02020603050405020304" pitchFamily="18" charset="0"/>
                <a:ea typeface="Times New Roman" panose="02020603050405020304" pitchFamily="18" charset="0"/>
              </a:rPr>
              <a:t> non </a:t>
            </a:r>
            <a:r>
              <a:rPr lang="en-US" sz="2000" dirty="0" err="1">
                <a:effectLst/>
                <a:latin typeface="Times New Roman" panose="02020603050405020304" pitchFamily="18" charset="0"/>
                <a:ea typeface="Times New Roman" panose="02020603050405020304" pitchFamily="18" charset="0"/>
              </a:rPr>
              <a:t>akademik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Namun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melalui</a:t>
            </a:r>
            <a:r>
              <a:rPr lang="en-US" sz="2000" dirty="0">
                <a:effectLst/>
                <a:latin typeface="Times New Roman" panose="02020603050405020304" pitchFamily="18" charset="0"/>
                <a:ea typeface="Times New Roman" panose="02020603050405020304" pitchFamily="18" charset="0"/>
              </a:rPr>
              <a:t> program-program </a:t>
            </a:r>
            <a:r>
              <a:rPr lang="en-US" sz="2000" dirty="0" err="1">
                <a:effectLst/>
                <a:latin typeface="Times New Roman" panose="02020603050405020304" pitchFamily="18" charset="0"/>
                <a:ea typeface="Times New Roman" panose="02020603050405020304" pitchFamily="18" charset="0"/>
              </a:rPr>
              <a:t>tersebut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menjadi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efektif</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apabila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terdapat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pembiasaan-pembiasaan</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membentuk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lebih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efektif</a:t>
            </a:r>
            <a:r>
              <a:rPr lang="en-US" sz="2000" dirty="0">
                <a:effectLst/>
                <a:latin typeface="Times New Roman" panose="02020603050405020304" pitchFamily="18" charset="0"/>
                <a:ea typeface="Times New Roman" panose="02020603050405020304" pitchFamily="18" charset="0"/>
              </a:rPr>
              <a:t>. Hal </a:t>
            </a:r>
            <a:r>
              <a:rPr lang="en-US" sz="2000" dirty="0" err="1">
                <a:effectLst/>
                <a:latin typeface="Times New Roman" panose="02020603050405020304" pitchFamily="18" charset="0"/>
                <a:ea typeface="Times New Roman" panose="02020603050405020304" pitchFamily="18" charset="0"/>
              </a:rPr>
              <a:t>ini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dikarenakan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melalui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pembiasaan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keseharian</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memberi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dampak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positif</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atas</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pembentukan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Proses </a:t>
            </a:r>
            <a:r>
              <a:rPr lang="en-US" sz="2000" dirty="0" err="1">
                <a:effectLst/>
                <a:latin typeface="Times New Roman" panose="02020603050405020304" pitchFamily="18" charset="0"/>
                <a:ea typeface="Times New Roman" panose="02020603050405020304" pitchFamily="18" charset="0"/>
              </a:rPr>
              <a:t>melihat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mengamati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menyalin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mengingat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menyimpan</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mengenali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sesuatu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merupakan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langkah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awal</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melakukan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sesuatu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baik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maupun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buruk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bentuk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perilaku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sesuai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dengan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ingatan</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berada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kognitifnya</a:t>
            </a:r>
            <a:r>
              <a:rPr lang="en-US" sz="2000" dirty="0">
                <a:effectLst/>
                <a:latin typeface="Times New Roman" panose="02020603050405020304" pitchFamily="18" charset="0"/>
                <a:ea typeface="Times New Roman" panose="02020603050405020304" pitchFamily="18" charset="0"/>
              </a:rPr>
              <a:t> </a:t>
            </a:r>
            <a:endParaRPr lang="en-ID" sz="3200" dirty="0"/>
          </a:p>
          <a:p>
            <a:pPr marL="50800" indent="0" algn="just">
              <a:buNone/>
            </a:pPr>
            <a:r>
              <a:rPr lang="id-ID" sz="2000" dirty="0">
                <a:effectLst/>
                <a:latin typeface="Times New Roman" panose="02020603050405020304" pitchFamily="18" charset="0"/>
                <a:ea typeface="Times New Roman" panose="02020603050405020304" pitchFamily="18" charset="0"/>
              </a:rPr>
              <a:t>Atas dasar bukti empiris, manajemen siswa terbukti berperan untuk mengelola, membuat rencana bahkan pembinaan dan semua aspek kegiatan yang mempunyai kaitan dengan siswa, mulai dari penerimaan siswa hingga mereka meninggalkan sekolah. Karena siswa mempunyai peranan selaku subjek juga objek pada proses transformasi informasi serta keterampilan, keberadaan manajemen siswa, atau urusan siswa, sangat penting dalam lembaga pendidikan.</a:t>
            </a:r>
            <a:endParaRPr lang="en-ID" sz="2000" dirty="0">
              <a:effectLst/>
              <a:latin typeface="Times New Roman" panose="02020603050405020304" pitchFamily="18" charset="0"/>
              <a:ea typeface="Times New Roman" panose="02020603050405020304" pitchFamily="18" charset="0"/>
            </a:endParaRPr>
          </a:p>
          <a:p>
            <a:pPr marL="50800" indent="0">
              <a:buNone/>
            </a:pPr>
            <a:endParaRPr lang="en-ID" dirty="0"/>
          </a:p>
        </p:txBody>
      </p:sp>
    </p:spTree>
    <p:extLst>
      <p:ext uri="{BB962C8B-B14F-4D97-AF65-F5344CB8AC3E}">
        <p14:creationId xmlns:p14="http://schemas.microsoft.com/office/powerpoint/2010/main" val="19305791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25992-B0DB-7DC7-AA56-AFCA54D61555}"/>
              </a:ext>
            </a:extLst>
          </p:cNvPr>
          <p:cNvSpPr>
            <a:spLocks noGrp="1"/>
          </p:cNvSpPr>
          <p:nvPr>
            <p:ph type="title"/>
          </p:nvPr>
        </p:nvSpPr>
        <p:spPr/>
        <p:txBody>
          <a:bodyPr/>
          <a:lstStyle/>
          <a:p>
            <a:r>
              <a:rPr lang="en-US" dirty="0" err="1"/>
              <a:t>Pembahasan</a:t>
            </a:r>
            <a:endParaRPr lang="en-ID" dirty="0"/>
          </a:p>
        </p:txBody>
      </p:sp>
      <p:sp>
        <p:nvSpPr>
          <p:cNvPr id="3" name="Text Placeholder 2">
            <a:extLst>
              <a:ext uri="{FF2B5EF4-FFF2-40B4-BE49-F238E27FC236}">
                <a16:creationId xmlns:a16="http://schemas.microsoft.com/office/drawing/2014/main" id="{AB79F07E-62E8-0E02-BCD1-82A40B1ABCB9}"/>
              </a:ext>
            </a:extLst>
          </p:cNvPr>
          <p:cNvSpPr>
            <a:spLocks noGrp="1"/>
          </p:cNvSpPr>
          <p:nvPr>
            <p:ph type="body" idx="1"/>
          </p:nvPr>
        </p:nvSpPr>
        <p:spPr/>
        <p:style>
          <a:lnRef idx="0">
            <a:schemeClr val="accent5"/>
          </a:lnRef>
          <a:fillRef idx="3">
            <a:schemeClr val="accent5"/>
          </a:fillRef>
          <a:effectRef idx="3">
            <a:schemeClr val="accent5"/>
          </a:effectRef>
          <a:fontRef idx="minor">
            <a:schemeClr val="lt1"/>
          </a:fontRef>
        </p:style>
        <p:txBody>
          <a:bodyPr/>
          <a:lstStyle/>
          <a:p>
            <a:pPr marL="50800" indent="0">
              <a:buNone/>
            </a:pPr>
            <a:endParaRPr lang="en-ID" dirty="0"/>
          </a:p>
        </p:txBody>
      </p:sp>
      <p:graphicFrame>
        <p:nvGraphicFramePr>
          <p:cNvPr id="5" name="Diagram 4">
            <a:extLst>
              <a:ext uri="{FF2B5EF4-FFF2-40B4-BE49-F238E27FC236}">
                <a16:creationId xmlns:a16="http://schemas.microsoft.com/office/drawing/2014/main" id="{7B8A6A0C-2AFD-181F-5B09-ACDB58060909}"/>
              </a:ext>
            </a:extLst>
          </p:cNvPr>
          <p:cNvGraphicFramePr/>
          <p:nvPr>
            <p:extLst>
              <p:ext uri="{D42A27DB-BD31-4B8C-83A1-F6EECF244321}">
                <p14:modId xmlns:p14="http://schemas.microsoft.com/office/powerpoint/2010/main" val="2621700615"/>
              </p:ext>
            </p:extLst>
          </p:nvPr>
        </p:nvGraphicFramePr>
        <p:xfrm>
          <a:off x="1186543" y="1567543"/>
          <a:ext cx="9916886" cy="38753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138917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590BF-B3A2-BBCD-260F-B00E7A44221B}"/>
              </a:ext>
            </a:extLst>
          </p:cNvPr>
          <p:cNvSpPr>
            <a:spLocks noGrp="1"/>
          </p:cNvSpPr>
          <p:nvPr>
            <p:ph type="title"/>
          </p:nvPr>
        </p:nvSpPr>
        <p:spPr/>
        <p:txBody>
          <a:bodyPr/>
          <a:lstStyle/>
          <a:p>
            <a:r>
              <a:rPr lang="en-US" dirty="0" err="1"/>
              <a:t>Pembahasan</a:t>
            </a:r>
            <a:endParaRPr lang="en-ID" dirty="0"/>
          </a:p>
        </p:txBody>
      </p:sp>
      <p:sp>
        <p:nvSpPr>
          <p:cNvPr id="3" name="Text Placeholder 2">
            <a:extLst>
              <a:ext uri="{FF2B5EF4-FFF2-40B4-BE49-F238E27FC236}">
                <a16:creationId xmlns:a16="http://schemas.microsoft.com/office/drawing/2014/main" id="{DE647DCB-76AF-4A29-D3EA-B3AEF9B939DA}"/>
              </a:ext>
            </a:extLst>
          </p:cNvPr>
          <p:cNvSpPr>
            <a:spLocks noGrp="1"/>
          </p:cNvSpPr>
          <p:nvPr>
            <p:ph type="body" idx="1"/>
          </p:nvPr>
        </p:nvSpPr>
        <p:spPr/>
        <p:style>
          <a:lnRef idx="1">
            <a:schemeClr val="accent6"/>
          </a:lnRef>
          <a:fillRef idx="2">
            <a:schemeClr val="accent6"/>
          </a:fillRef>
          <a:effectRef idx="1">
            <a:schemeClr val="accent6"/>
          </a:effectRef>
          <a:fontRef idx="minor">
            <a:schemeClr val="dk1"/>
          </a:fontRef>
        </p:style>
        <p:txBody>
          <a:bodyPr/>
          <a:lstStyle/>
          <a:p>
            <a:pPr marL="50800" indent="0" algn="ctr">
              <a:buNone/>
            </a:pPr>
            <a:r>
              <a:rPr lang="en-US" sz="1800" b="1" dirty="0">
                <a:effectLst/>
                <a:latin typeface="Times New Roman" panose="02020603050405020304" pitchFamily="18" charset="0"/>
                <a:ea typeface="Times New Roman" panose="02020603050405020304" pitchFamily="18" charset="0"/>
              </a:rPr>
              <a:t>3. </a:t>
            </a:r>
            <a:r>
              <a:rPr lang="en-US" sz="1800" b="1" dirty="0" err="1">
                <a:effectLst/>
                <a:latin typeface="Times New Roman" panose="02020603050405020304" pitchFamily="18" charset="0"/>
                <a:ea typeface="Times New Roman" panose="02020603050405020304" pitchFamily="18" charset="0"/>
              </a:rPr>
              <a:t>Evaluasi</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Manajemen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Kesiswaan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dalam</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Membentuk</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Karakter</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Siswa</a:t>
            </a:r>
            <a:r>
              <a:rPr lang="en-US" sz="1800" b="1" dirty="0">
                <a:effectLst/>
                <a:latin typeface="Times New Roman" panose="02020603050405020304" pitchFamily="18" charset="0"/>
                <a:ea typeface="Times New Roman" panose="02020603050405020304" pitchFamily="18" charset="0"/>
              </a:rPr>
              <a:t> di SD Muhammadiyah 1 Taman </a:t>
            </a:r>
            <a:r>
              <a:rPr lang="en-US" sz="1800" b="1" dirty="0" err="1">
                <a:effectLst/>
                <a:latin typeface="Times New Roman" panose="02020603050405020304" pitchFamily="18" charset="0"/>
                <a:ea typeface="Times New Roman" panose="02020603050405020304" pitchFamily="18" charset="0"/>
              </a:rPr>
              <a:t>Sidoarjo</a:t>
            </a:r>
            <a:endParaRPr lang="en-US" sz="1800" b="1" dirty="0">
              <a:effectLst/>
              <a:latin typeface="Times New Roman" panose="02020603050405020304" pitchFamily="18" charset="0"/>
              <a:ea typeface="Times New Roman" panose="02020603050405020304" pitchFamily="18" charset="0"/>
            </a:endParaRPr>
          </a:p>
          <a:p>
            <a:pPr marL="50800" indent="0" algn="ctr">
              <a:buNone/>
            </a:pPr>
            <a:endParaRPr lang="en-US" sz="1800" b="1" dirty="0">
              <a:latin typeface="Times New Roman" panose="02020603050405020304" pitchFamily="18" charset="0"/>
              <a:ea typeface="Times New Roman" panose="02020603050405020304" pitchFamily="18" charset="0"/>
            </a:endParaRPr>
          </a:p>
          <a:p>
            <a:pPr marL="50800" indent="0" algn="just">
              <a:buNone/>
            </a:pPr>
            <a:r>
              <a:rPr lang="en-US" sz="2000" dirty="0" err="1">
                <a:effectLst/>
                <a:latin typeface="Times New Roman" panose="02020603050405020304" pitchFamily="18" charset="0"/>
                <a:ea typeface="Times New Roman" panose="02020603050405020304" pitchFamily="18" charset="0"/>
              </a:rPr>
              <a:t>Evaluasi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manajemen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untuk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membentuk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di SD Muhammadiyah 1 Taman </a:t>
            </a:r>
            <a:r>
              <a:rPr lang="en-US" sz="2000" dirty="0" err="1">
                <a:effectLst/>
                <a:latin typeface="Times New Roman" panose="02020603050405020304" pitchFamily="18" charset="0"/>
                <a:ea typeface="Times New Roman" panose="02020603050405020304" pitchFamily="18" charset="0"/>
              </a:rPr>
              <a:t>Sidoarjo</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dengan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melakukan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rapat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evaluasi</a:t>
            </a:r>
            <a:r>
              <a:rPr lang="en-US" sz="2000" dirty="0">
                <a:effectLst/>
                <a:latin typeface="Times New Roman" panose="02020603050405020304" pitchFamily="18" charset="0"/>
                <a:ea typeface="Times New Roman" panose="02020603050405020304" pitchFamily="18" charset="0"/>
              </a:rPr>
              <a:t> oleh </a:t>
            </a:r>
            <a:r>
              <a:rPr lang="en-US" sz="2000" dirty="0" err="1">
                <a:effectLst/>
                <a:latin typeface="Times New Roman" panose="02020603050405020304" pitchFamily="18" charset="0"/>
                <a:ea typeface="Times New Roman" panose="02020603050405020304" pitchFamily="18" charset="0"/>
              </a:rPr>
              <a:t>kepala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sekolah</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melakukan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pembelajaran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lanjutan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Evaluasi</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dilangsungkan</a:t>
            </a:r>
            <a:r>
              <a:rPr lang="en-US" sz="2000" dirty="0">
                <a:effectLst/>
                <a:latin typeface="Times New Roman" panose="02020603050405020304" pitchFamily="18" charset="0"/>
                <a:ea typeface="Times New Roman" panose="02020603050405020304" pitchFamily="18" charset="0"/>
              </a:rPr>
              <a:t> guru </a:t>
            </a:r>
            <a:r>
              <a:rPr lang="en-US" sz="2000" dirty="0" err="1">
                <a:effectLst/>
                <a:latin typeface="Times New Roman" panose="02020603050405020304" pitchFamily="18" charset="0"/>
                <a:ea typeface="Times New Roman" panose="02020603050405020304" pitchFamily="18" charset="0"/>
              </a:rPr>
              <a:t>berdasarkan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sikap</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serta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nilai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rapot</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diperoleh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selama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mengikuti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kegiatan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akademik</a:t>
            </a:r>
            <a:r>
              <a:rPr lang="en-US" sz="2000" dirty="0">
                <a:effectLst/>
                <a:latin typeface="Times New Roman" panose="02020603050405020304" pitchFamily="18" charset="0"/>
                <a:ea typeface="Times New Roman" panose="02020603050405020304" pitchFamily="18" charset="0"/>
              </a:rPr>
              <a:t>. Adanya </a:t>
            </a:r>
            <a:r>
              <a:rPr lang="en-US" sz="2000" dirty="0" err="1">
                <a:effectLst/>
                <a:latin typeface="Times New Roman" panose="02020603050405020304" pitchFamily="18" charset="0"/>
                <a:ea typeface="Times New Roman" panose="02020603050405020304" pitchFamily="18" charset="0"/>
              </a:rPr>
              <a:t>kegiatan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evaluasi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dibagi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menjadi</a:t>
            </a:r>
            <a:r>
              <a:rPr lang="en-US" sz="2000" dirty="0">
                <a:effectLst/>
                <a:latin typeface="Times New Roman" panose="02020603050405020304" pitchFamily="18" charset="0"/>
                <a:ea typeface="Times New Roman" panose="02020603050405020304" pitchFamily="18" charset="0"/>
              </a:rPr>
              <a:t> dua </a:t>
            </a:r>
            <a:r>
              <a:rPr lang="en-US" sz="2000" dirty="0" err="1">
                <a:effectLst/>
                <a:latin typeface="Times New Roman" panose="02020603050405020304" pitchFamily="18" charset="0"/>
                <a:ea typeface="Times New Roman" panose="02020603050405020304" pitchFamily="18" charset="0"/>
              </a:rPr>
              <a:t>langkah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yaitu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mengukur</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menilai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Mengukur</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dilakukan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yaitu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membandingkan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suatu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hal</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dengan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satu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ukuran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atau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bahasa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sederhana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ialah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mengambil</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ukuran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kemampuan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penguasaa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materi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Sedangkan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menilai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adalah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sebuah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pengambilan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keputusan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atau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interpretasi</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dilakukan</a:t>
            </a:r>
            <a:r>
              <a:rPr lang="en-US" sz="2000" dirty="0">
                <a:effectLst/>
                <a:latin typeface="Times New Roman" panose="02020603050405020304" pitchFamily="18" charset="0"/>
                <a:ea typeface="Times New Roman" panose="02020603050405020304" pitchFamily="18" charset="0"/>
              </a:rPr>
              <a:t> oleh guru </a:t>
            </a:r>
            <a:r>
              <a:rPr lang="en-US" sz="2000" dirty="0" err="1">
                <a:effectLst/>
                <a:latin typeface="Times New Roman" panose="02020603050405020304" pitchFamily="18" charset="0"/>
                <a:ea typeface="Times New Roman" panose="02020603050405020304" pitchFamily="18" charset="0"/>
              </a:rPr>
              <a:t>terhadap</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suatu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hal</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baik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itu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akademik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ataupun</a:t>
            </a:r>
            <a:r>
              <a:rPr lang="en-US" sz="2000" dirty="0">
                <a:effectLst/>
                <a:latin typeface="Times New Roman" panose="02020603050405020304" pitchFamily="18" charset="0"/>
                <a:ea typeface="Times New Roman" panose="02020603050405020304" pitchFamily="18" charset="0"/>
              </a:rPr>
              <a:t> non </a:t>
            </a:r>
            <a:r>
              <a:rPr lang="en-US" sz="2000" dirty="0" err="1">
                <a:effectLst/>
                <a:latin typeface="Times New Roman" panose="02020603050405020304" pitchFamily="18" charset="0"/>
                <a:ea typeface="Times New Roman" panose="02020603050405020304" pitchFamily="18" charset="0"/>
              </a:rPr>
              <a:t>akademik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dengan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menerapkan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sebuah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standar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tertentu</a:t>
            </a:r>
            <a:r>
              <a:rPr lang="en-US" sz="2000" dirty="0">
                <a:effectLst/>
                <a:latin typeface="Times New Roman" panose="02020603050405020304" pitchFamily="18" charset="0"/>
                <a:ea typeface="Times New Roman" panose="02020603050405020304" pitchFamily="18" charset="0"/>
              </a:rPr>
              <a:t>.</a:t>
            </a:r>
            <a:endParaRPr lang="en-US" sz="2000" dirty="0">
              <a:latin typeface="Times New Roman" panose="02020603050405020304" pitchFamily="18" charset="0"/>
              <a:ea typeface="Times New Roman" panose="02020603050405020304" pitchFamily="18" charset="0"/>
            </a:endParaRPr>
          </a:p>
          <a:p>
            <a:pPr marL="50800" indent="0" algn="just">
              <a:buNone/>
            </a:pPr>
            <a:endParaRPr lang="en-US" sz="1800" dirty="0">
              <a:effectLst/>
              <a:latin typeface="Times New Roman" panose="02020603050405020304" pitchFamily="18" charset="0"/>
              <a:ea typeface="Times New Roman" panose="02020603050405020304" pitchFamily="18" charset="0"/>
            </a:endParaRPr>
          </a:p>
          <a:p>
            <a:pPr marL="50800" indent="0" algn="just">
              <a:buNone/>
            </a:pPr>
            <a:endParaRPr lang="en-US" sz="1800" dirty="0">
              <a:effectLst/>
              <a:latin typeface="Times New Roman" panose="02020603050405020304" pitchFamily="18" charset="0"/>
              <a:ea typeface="Times New Roman" panose="02020603050405020304" pitchFamily="18" charset="0"/>
            </a:endParaRPr>
          </a:p>
          <a:p>
            <a:pPr marL="50800" indent="0" algn="just">
              <a:buNone/>
            </a:pPr>
            <a:endParaRPr lang="en-ID" sz="1800" dirty="0">
              <a:effectLst/>
              <a:latin typeface="Times New Roman" panose="02020603050405020304" pitchFamily="18" charset="0"/>
              <a:ea typeface="Times New Roman" panose="02020603050405020304" pitchFamily="18" charset="0"/>
            </a:endParaRPr>
          </a:p>
          <a:p>
            <a:pPr marL="50800" indent="0">
              <a:buNone/>
            </a:pPr>
            <a:endParaRPr lang="en-ID" dirty="0"/>
          </a:p>
        </p:txBody>
      </p:sp>
      <p:graphicFrame>
        <p:nvGraphicFramePr>
          <p:cNvPr id="4" name="Diagram 3">
            <a:extLst>
              <a:ext uri="{FF2B5EF4-FFF2-40B4-BE49-F238E27FC236}">
                <a16:creationId xmlns:a16="http://schemas.microsoft.com/office/drawing/2014/main" id="{C1AC4DF1-1D06-2F90-5AF6-ACD34BA4B866}"/>
              </a:ext>
            </a:extLst>
          </p:cNvPr>
          <p:cNvGraphicFramePr/>
          <p:nvPr>
            <p:extLst>
              <p:ext uri="{D42A27DB-BD31-4B8C-83A1-F6EECF244321}">
                <p14:modId xmlns:p14="http://schemas.microsoft.com/office/powerpoint/2010/main" val="2389219602"/>
              </p:ext>
            </p:extLst>
          </p:nvPr>
        </p:nvGraphicFramePr>
        <p:xfrm>
          <a:off x="2318656" y="4256314"/>
          <a:ext cx="7841343" cy="18820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18940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F4B18-8579-6A3A-E681-0660C00FB43D}"/>
              </a:ext>
            </a:extLst>
          </p:cNvPr>
          <p:cNvSpPr>
            <a:spLocks noGrp="1"/>
          </p:cNvSpPr>
          <p:nvPr>
            <p:ph type="title"/>
          </p:nvPr>
        </p:nvSpPr>
        <p:spPr/>
        <p:txBody>
          <a:bodyPr/>
          <a:lstStyle/>
          <a:p>
            <a:r>
              <a:rPr lang="en-US" dirty="0" err="1"/>
              <a:t>Pembahasan</a:t>
            </a:r>
            <a:endParaRPr lang="en-ID" dirty="0"/>
          </a:p>
        </p:txBody>
      </p:sp>
      <p:sp>
        <p:nvSpPr>
          <p:cNvPr id="3" name="Text Placeholder 2">
            <a:extLst>
              <a:ext uri="{FF2B5EF4-FFF2-40B4-BE49-F238E27FC236}">
                <a16:creationId xmlns:a16="http://schemas.microsoft.com/office/drawing/2014/main" id="{E6CEFC21-F478-8715-110A-B2EC814CABAC}"/>
              </a:ext>
            </a:extLst>
          </p:cNvPr>
          <p:cNvSpPr>
            <a:spLocks noGrp="1"/>
          </p:cNvSpPr>
          <p:nvPr>
            <p:ph type="body" idx="1"/>
          </p:nvPr>
        </p:nvSpPr>
        <p:spPr/>
        <p:style>
          <a:lnRef idx="2">
            <a:schemeClr val="accent4">
              <a:shade val="15000"/>
            </a:schemeClr>
          </a:lnRef>
          <a:fillRef idx="1">
            <a:schemeClr val="accent4"/>
          </a:fillRef>
          <a:effectRef idx="0">
            <a:schemeClr val="accent4"/>
          </a:effectRef>
          <a:fontRef idx="minor">
            <a:schemeClr val="lt1"/>
          </a:fontRef>
        </p:style>
        <p:txBody>
          <a:bodyPr>
            <a:normAutofit/>
          </a:bodyPr>
          <a:lstStyle/>
          <a:p>
            <a:pPr marL="50800" indent="0" algn="ctr">
              <a:buNone/>
            </a:pPr>
            <a:r>
              <a:rPr lang="en-US" sz="2000" b="1" dirty="0">
                <a:latin typeface="Times New Roman" panose="02020603050405020304" pitchFamily="18" charset="0"/>
                <a:cs typeface="Times New Roman" panose="02020603050405020304" pitchFamily="18" charset="0"/>
              </a:rPr>
              <a:t>B. </a:t>
            </a:r>
            <a:r>
              <a:rPr lang="en-US" sz="2000" b="1" dirty="0" err="1">
                <a:effectLst/>
                <a:latin typeface="Times New Roman" panose="02020603050405020304" pitchFamily="18" charset="0"/>
                <a:ea typeface="Times New Roman" panose="02020603050405020304" pitchFamily="18" charset="0"/>
                <a:cs typeface="Times New Roman" panose="02020603050405020304" pitchFamily="18" charset="0"/>
              </a:rPr>
              <a:t>Dampak</a:t>
            </a: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b="1" dirty="0" err="1">
                <a:effectLst/>
                <a:latin typeface="Times New Roman" panose="02020603050405020304" pitchFamily="18" charset="0"/>
                <a:ea typeface="Times New Roman" panose="02020603050405020304" pitchFamily="18" charset="0"/>
                <a:cs typeface="Times New Roman" panose="02020603050405020304" pitchFamily="18" charset="0"/>
              </a:rPr>
              <a:t>Manajemen</a:t>
            </a: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b="1" dirty="0" err="1">
                <a:effectLst/>
                <a:latin typeface="Times New Roman" panose="02020603050405020304" pitchFamily="18" charset="0"/>
                <a:ea typeface="Times New Roman" panose="02020603050405020304" pitchFamily="18" charset="0"/>
                <a:cs typeface="Times New Roman" panose="02020603050405020304" pitchFamily="18" charset="0"/>
              </a:rPr>
              <a:t>Kesiswaan</a:t>
            </a: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 yang </a:t>
            </a:r>
            <a:r>
              <a:rPr lang="en-US" sz="2000" b="1" dirty="0" err="1">
                <a:effectLst/>
                <a:latin typeface="Times New Roman" panose="02020603050405020304" pitchFamily="18" charset="0"/>
                <a:ea typeface="Times New Roman" panose="02020603050405020304" pitchFamily="18" charset="0"/>
                <a:cs typeface="Times New Roman" panose="02020603050405020304" pitchFamily="18" charset="0"/>
              </a:rPr>
              <a:t>dilaksanakan</a:t>
            </a: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 di SD Muhammadiyah 1 Taman </a:t>
            </a:r>
            <a:r>
              <a:rPr lang="en-US" sz="2000" b="1" dirty="0" err="1">
                <a:effectLst/>
                <a:latin typeface="Times New Roman" panose="02020603050405020304" pitchFamily="18" charset="0"/>
                <a:ea typeface="Times New Roman" panose="02020603050405020304" pitchFamily="18" charset="0"/>
                <a:cs typeface="Times New Roman" panose="02020603050405020304" pitchFamily="18" charset="0"/>
              </a:rPr>
              <a:t>Sidoarjo</a:t>
            </a:r>
            <a:endPar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50800" indent="0">
              <a:buNone/>
            </a:pPr>
            <a:endParaRPr lang="en-ID" sz="2000" b="1" dirty="0">
              <a:latin typeface="Times New Roman" panose="02020603050405020304" pitchFamily="18" charset="0"/>
              <a:cs typeface="Times New Roman" panose="02020603050405020304" pitchFamily="18" charset="0"/>
            </a:endParaRPr>
          </a:p>
          <a:p>
            <a:pPr marL="50800" indent="0" algn="just">
              <a:buNone/>
            </a:pPr>
            <a:r>
              <a:rPr lang="id-ID" sz="2000" dirty="0">
                <a:effectLst/>
                <a:latin typeface="Times New Roman" panose="02020603050405020304" pitchFamily="18" charset="0"/>
                <a:ea typeface="Times New Roman" panose="02020603050405020304" pitchFamily="18" charset="0"/>
              </a:rPr>
              <a:t>Adanya manajemen kesiswaan memberikan dampak positif baik bagi lembaga maupun siswa-siswanya. Adapun dampak bagi lembaga yaitu setiap program telah terencana sehingga dapat dipersiapkan terlebih dahulu untuk meminimalisir kendala yang akan terjadi saat pelaksanaan. Selain itu juga, lembaga akan mempunyai nama baik sehingga dapat menjadi bahan promosi dalam masyarakat. Sedangkan dampak yang dirasakan oleh siswa yaitu dapat menikmati pembelajaran ataupun penanaman nilai karakter yang baik hingga dapat dimanfaatkan untuk menjalani kehidupan. Pembentukan karakter yang dilakukan oleh pihak sekolah bertujuan agar siswanya memilik nilai karakter yang baik, kerakter yang paling penting yaitu kerakter kedisiplinan. Hal ini sama seperti temuan penelitian yang memperlihatkan bahwasannya manajemen siswa, khususnya perilaku disiplin siswa, berperan besar dalam cara siswa mengembangkan kepribadian dan karakternya. Ini diperlihatkan dengan kerja sama erat antara semua pihak terkait dalam lingkungan sekolah untuk menciptakan suasana yang mendukung terhadap karakter tersebut</a:t>
            </a:r>
            <a:endParaRPr lang="en-ID"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19500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4F683-0A11-09FF-06AC-81877ADC033C}"/>
              </a:ext>
            </a:extLst>
          </p:cNvPr>
          <p:cNvSpPr>
            <a:spLocks noGrp="1"/>
          </p:cNvSpPr>
          <p:nvPr>
            <p:ph type="title"/>
          </p:nvPr>
        </p:nvSpPr>
        <p:spPr/>
        <p:txBody>
          <a:bodyPr/>
          <a:lstStyle/>
          <a:p>
            <a:r>
              <a:rPr lang="en-US" dirty="0" err="1"/>
              <a:t>Pembahasan</a:t>
            </a:r>
            <a:endParaRPr lang="en-ID" dirty="0"/>
          </a:p>
        </p:txBody>
      </p:sp>
      <p:sp>
        <p:nvSpPr>
          <p:cNvPr id="3" name="Text Placeholder 2">
            <a:extLst>
              <a:ext uri="{FF2B5EF4-FFF2-40B4-BE49-F238E27FC236}">
                <a16:creationId xmlns:a16="http://schemas.microsoft.com/office/drawing/2014/main" id="{20537922-7372-3554-B558-AAEC5CACB060}"/>
              </a:ext>
            </a:extLst>
          </p:cNvPr>
          <p:cNvSpPr>
            <a:spLocks noGrp="1"/>
          </p:cNvSpPr>
          <p:nvPr>
            <p:ph type="body" idx="1"/>
          </p:nvPr>
        </p:nvSpPr>
        <p:spPr/>
        <p:txBody>
          <a:bodyPr>
            <a:normAutofit/>
          </a:bodyPr>
          <a:lstStyle/>
          <a:p>
            <a:pPr marL="50800" indent="0" algn="just">
              <a:buNone/>
            </a:pPr>
            <a:endParaRPr lang="en-ID" sz="20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8F9C8D42-733F-BB4B-571B-82FC823D9B6F}"/>
              </a:ext>
            </a:extLst>
          </p:cNvPr>
          <p:cNvSpPr txBox="1"/>
          <p:nvPr/>
        </p:nvSpPr>
        <p:spPr>
          <a:xfrm>
            <a:off x="3048000" y="1443841"/>
            <a:ext cx="6096000" cy="307777"/>
          </a:xfrm>
          <a:prstGeom prst="rect">
            <a:avLst/>
          </a:prstGeom>
          <a:noFill/>
        </p:spPr>
        <p:txBody>
          <a:bodyPr wrap="square">
            <a:spAutoFit/>
          </a:bodyPr>
          <a:lstStyle/>
          <a:p>
            <a:endParaRPr lang="en-ID" dirty="0"/>
          </a:p>
        </p:txBody>
      </p:sp>
      <p:sp>
        <p:nvSpPr>
          <p:cNvPr id="7" name="Rectangle 6">
            <a:extLst>
              <a:ext uri="{FF2B5EF4-FFF2-40B4-BE49-F238E27FC236}">
                <a16:creationId xmlns:a16="http://schemas.microsoft.com/office/drawing/2014/main" id="{18EB60AF-97B9-E21B-CDC3-8C1D5A7A16C2}"/>
              </a:ext>
            </a:extLst>
          </p:cNvPr>
          <p:cNvSpPr/>
          <p:nvPr/>
        </p:nvSpPr>
        <p:spPr>
          <a:xfrm>
            <a:off x="194365" y="1314932"/>
            <a:ext cx="11830877" cy="462866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50800" indent="0" algn="just">
              <a:buNone/>
            </a:pPr>
            <a:r>
              <a:rPr lang="en-ID" sz="1800" dirty="0">
                <a:latin typeface="Times New Roman" panose="02020603050405020304" pitchFamily="18" charset="0"/>
                <a:cs typeface="Times New Roman" panose="02020603050405020304" pitchFamily="18" charset="0"/>
              </a:rPr>
              <a:t>Selain </a:t>
            </a:r>
            <a:r>
              <a:rPr lang="en-ID" sz="1800" dirty="0" err="1">
                <a:latin typeface="Times New Roman" panose="02020603050405020304" pitchFamily="18" charset="0"/>
                <a:cs typeface="Times New Roman" panose="02020603050405020304" pitchFamily="18" charset="0"/>
              </a:rPr>
              <a:t>karakter</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kedisiplinan</a:t>
            </a:r>
            <a:r>
              <a:rPr lang="en-ID" sz="1800" dirty="0">
                <a:latin typeface="Times New Roman" panose="02020603050405020304" pitchFamily="18" charset="0"/>
                <a:cs typeface="Times New Roman" panose="02020603050405020304" pitchFamily="18" charset="0"/>
              </a:rPr>
              <a:t> yang </a:t>
            </a:r>
            <a:r>
              <a:rPr lang="en-ID" sz="1800" dirty="0" err="1">
                <a:latin typeface="Times New Roman" panose="02020603050405020304" pitchFamily="18" charset="0"/>
                <a:cs typeface="Times New Roman" panose="02020603050405020304" pitchFamily="18" charset="0"/>
              </a:rPr>
              <a:t>menjadi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dampak</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dari</a:t>
            </a:r>
            <a:r>
              <a:rPr lang="en-ID" sz="1800" dirty="0">
                <a:latin typeface="Times New Roman" panose="02020603050405020304" pitchFamily="18" charset="0"/>
                <a:cs typeface="Times New Roman" panose="02020603050405020304" pitchFamily="18" charset="0"/>
              </a:rPr>
              <a:t> proses </a:t>
            </a:r>
            <a:r>
              <a:rPr lang="en-ID" sz="1800" dirty="0" err="1">
                <a:latin typeface="Times New Roman" panose="02020603050405020304" pitchFamily="18" charset="0"/>
                <a:cs typeface="Times New Roman" panose="02020603050405020304" pitchFamily="18" charset="0"/>
              </a:rPr>
              <a:t>manajemen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kesiswaan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yaitu</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religius</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integritas</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nasionalisme</a:t>
            </a:r>
            <a:r>
              <a:rPr lang="en-ID" sz="1800" dirty="0">
                <a:latin typeface="Times New Roman" panose="02020603050405020304" pitchFamily="18" charset="0"/>
                <a:cs typeface="Times New Roman" panose="02020603050405020304" pitchFamily="18" charset="0"/>
              </a:rPr>
              <a:t>, gotong royong, dan </a:t>
            </a:r>
            <a:r>
              <a:rPr lang="en-ID" sz="1800" dirty="0" err="1">
                <a:latin typeface="Times New Roman" panose="02020603050405020304" pitchFamily="18" charset="0"/>
                <a:cs typeface="Times New Roman" panose="02020603050405020304" pitchFamily="18" charset="0"/>
              </a:rPr>
              <a:t>mandiri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Manajemen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kesiswaan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dalam</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melakukan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perencanaan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maupun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pelaksanaan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akan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berpengaruh</a:t>
            </a:r>
            <a:r>
              <a:rPr lang="en-ID" sz="1800" dirty="0">
                <a:latin typeface="Times New Roman" panose="02020603050405020304" pitchFamily="18" charset="0"/>
                <a:cs typeface="Times New Roman" panose="02020603050405020304" pitchFamily="18" charset="0"/>
              </a:rPr>
              <a:t> pada </a:t>
            </a:r>
            <a:r>
              <a:rPr lang="en-ID" sz="1800" dirty="0" err="1">
                <a:latin typeface="Times New Roman" panose="02020603050405020304" pitchFamily="18" charset="0"/>
                <a:cs typeface="Times New Roman" panose="02020603050405020304" pitchFamily="18" charset="0"/>
              </a:rPr>
              <a:t>karakter</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siswa</a:t>
            </a:r>
            <a:r>
              <a:rPr lang="en-ID" sz="1800" dirty="0">
                <a:latin typeface="Times New Roman" panose="02020603050405020304" pitchFamily="18" charset="0"/>
                <a:cs typeface="Times New Roman" panose="02020603050405020304" pitchFamily="18" charset="0"/>
              </a:rPr>
              <a:t> yang </a:t>
            </a:r>
            <a:r>
              <a:rPr lang="en-ID" sz="1800" dirty="0" err="1">
                <a:latin typeface="Times New Roman" panose="02020603050405020304" pitchFamily="18" charset="0"/>
                <a:cs typeface="Times New Roman" panose="02020603050405020304" pitchFamily="18" charset="0"/>
              </a:rPr>
              <a:t>menjadi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tujuan</a:t>
            </a:r>
            <a:r>
              <a:rPr lang="en-ID" sz="1800" dirty="0">
                <a:latin typeface="Times New Roman" panose="02020603050405020304" pitchFamily="18" charset="0"/>
                <a:cs typeface="Times New Roman" panose="02020603050405020304" pitchFamily="18" charset="0"/>
              </a:rPr>
              <a:t>.</a:t>
            </a:r>
          </a:p>
          <a:p>
            <a:pPr marL="50800" indent="0" algn="just">
              <a:buNone/>
            </a:pPr>
            <a:r>
              <a:rPr lang="en-ID" sz="1800" dirty="0">
                <a:latin typeface="Times New Roman" panose="02020603050405020304" pitchFamily="18" charset="0"/>
                <a:cs typeface="Times New Roman" panose="02020603050405020304" pitchFamily="18" charset="0"/>
              </a:rPr>
              <a:t>Hal </a:t>
            </a:r>
            <a:r>
              <a:rPr lang="en-ID" sz="1800" dirty="0" err="1">
                <a:latin typeface="Times New Roman" panose="02020603050405020304" pitchFamily="18" charset="0"/>
                <a:cs typeface="Times New Roman" panose="02020603050405020304" pitchFamily="18" charset="0"/>
              </a:rPr>
              <a:t>ini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dikarenakan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setiap</a:t>
            </a:r>
            <a:r>
              <a:rPr lang="en-ID" sz="1800" dirty="0">
                <a:latin typeface="Times New Roman" panose="02020603050405020304" pitchFamily="18" charset="0"/>
                <a:cs typeface="Times New Roman" panose="02020603050405020304" pitchFamily="18" charset="0"/>
              </a:rPr>
              <a:t> program </a:t>
            </a:r>
            <a:r>
              <a:rPr lang="en-ID" sz="1800" dirty="0" err="1">
                <a:latin typeface="Times New Roman" panose="02020603050405020304" pitchFamily="18" charset="0"/>
                <a:cs typeface="Times New Roman" panose="02020603050405020304" pitchFamily="18" charset="0"/>
              </a:rPr>
              <a:t>ataupun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peraturan</a:t>
            </a:r>
            <a:r>
              <a:rPr lang="en-ID" sz="1800" dirty="0">
                <a:latin typeface="Times New Roman" panose="02020603050405020304" pitchFamily="18" charset="0"/>
                <a:cs typeface="Times New Roman" panose="02020603050405020304" pitchFamily="18" charset="0"/>
              </a:rPr>
              <a:t> yang </a:t>
            </a:r>
            <a:r>
              <a:rPr lang="en-ID" sz="1800" dirty="0" err="1">
                <a:latin typeface="Times New Roman" panose="02020603050405020304" pitchFamily="18" charset="0"/>
                <a:cs typeface="Times New Roman" panose="02020603050405020304" pitchFamily="18" charset="0"/>
              </a:rPr>
              <a:t>terdapat</a:t>
            </a:r>
            <a:r>
              <a:rPr lang="en-ID" sz="1800" dirty="0">
                <a:latin typeface="Times New Roman" panose="02020603050405020304" pitchFamily="18" charset="0"/>
                <a:cs typeface="Times New Roman" panose="02020603050405020304" pitchFamily="18" charset="0"/>
              </a:rPr>
              <a:t> di </a:t>
            </a:r>
            <a:r>
              <a:rPr lang="en-ID" sz="1800" dirty="0" err="1">
                <a:latin typeface="Times New Roman" panose="02020603050405020304" pitchFamily="18" charset="0"/>
                <a:cs typeface="Times New Roman" panose="02020603050405020304" pitchFamily="18" charset="0"/>
              </a:rPr>
              <a:t>sekolah</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sesuai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dengan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perencanaan</a:t>
            </a:r>
            <a:r>
              <a:rPr lang="en-ID" sz="1800" dirty="0">
                <a:latin typeface="Times New Roman" panose="02020603050405020304" pitchFamily="18" charset="0"/>
                <a:cs typeface="Times New Roman" panose="02020603050405020304" pitchFamily="18" charset="0"/>
              </a:rPr>
              <a:t> program </a:t>
            </a:r>
            <a:r>
              <a:rPr lang="en-ID" sz="1800" dirty="0" err="1">
                <a:latin typeface="Times New Roman" panose="02020603050405020304" pitchFamily="18" charset="0"/>
                <a:cs typeface="Times New Roman" panose="02020603050405020304" pitchFamily="18" charset="0"/>
              </a:rPr>
              <a:t>dari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kesiswaan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Karkater</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lainnya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selain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kedisiplinan</a:t>
            </a:r>
            <a:r>
              <a:rPr lang="en-ID" sz="1800" dirty="0">
                <a:latin typeface="Times New Roman" panose="02020603050405020304" pitchFamily="18" charset="0"/>
                <a:cs typeface="Times New Roman" panose="02020603050405020304" pitchFamily="18" charset="0"/>
              </a:rPr>
              <a:t> yang </a:t>
            </a:r>
            <a:r>
              <a:rPr lang="en-ID" sz="1800" dirty="0" err="1">
                <a:latin typeface="Times New Roman" panose="02020603050405020304" pitchFamily="18" charset="0"/>
                <a:cs typeface="Times New Roman" panose="02020603050405020304" pitchFamily="18" charset="0"/>
              </a:rPr>
              <a:t>tidak</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kalah</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pentingnya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yaitu</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pertama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religius</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karkater</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religius</a:t>
            </a:r>
            <a:r>
              <a:rPr lang="en-ID" sz="1800" dirty="0">
                <a:latin typeface="Times New Roman" panose="02020603050405020304" pitchFamily="18" charset="0"/>
                <a:cs typeface="Times New Roman" panose="02020603050405020304" pitchFamily="18" charset="0"/>
              </a:rPr>
              <a:t> yang </a:t>
            </a:r>
            <a:r>
              <a:rPr lang="en-ID" sz="1800" dirty="0" err="1">
                <a:latin typeface="Times New Roman" panose="02020603050405020304" pitchFamily="18" charset="0"/>
                <a:cs typeface="Times New Roman" panose="02020603050405020304" pitchFamily="18" charset="0"/>
              </a:rPr>
              <a:t>dapat</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dihadirkan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dari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kegiatan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misalnya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shalat</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berjamaah</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namun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apabila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dalam</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manajemen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kesiswaan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tidak</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diadakan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maka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akan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berpengaruh</a:t>
            </a:r>
            <a:r>
              <a:rPr lang="en-ID" sz="1800" dirty="0">
                <a:latin typeface="Times New Roman" panose="02020603050405020304" pitchFamily="18" charset="0"/>
                <a:cs typeface="Times New Roman" panose="02020603050405020304" pitchFamily="18" charset="0"/>
              </a:rPr>
              <a:t>.</a:t>
            </a:r>
          </a:p>
          <a:p>
            <a:pPr marL="50800" indent="0" algn="just">
              <a:buNone/>
            </a:pPr>
            <a:endParaRPr lang="en-ID" sz="1800" dirty="0">
              <a:latin typeface="Times New Roman" panose="02020603050405020304" pitchFamily="18" charset="0"/>
              <a:cs typeface="Times New Roman" panose="02020603050405020304" pitchFamily="18" charset="0"/>
            </a:endParaRPr>
          </a:p>
          <a:p>
            <a:pPr marL="50800" indent="0" algn="just">
              <a:buNone/>
            </a:pPr>
            <a:r>
              <a:rPr lang="en-ID" sz="1800" dirty="0" err="1">
                <a:latin typeface="Times New Roman" panose="02020603050405020304" pitchFamily="18" charset="0"/>
                <a:cs typeface="Times New Roman" panose="02020603050405020304" pitchFamily="18" charset="0"/>
              </a:rPr>
              <a:t>Integritas</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seorang</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siswa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harus</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ditumbuhkan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karena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integritas</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merupakan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suatu</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tujuan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pendidikan</a:t>
            </a:r>
            <a:r>
              <a:rPr lang="en-ID" sz="1800" dirty="0">
                <a:latin typeface="Times New Roman" panose="02020603050405020304" pitchFamily="18" charset="0"/>
                <a:cs typeface="Times New Roman" panose="02020603050405020304" pitchFamily="18" charset="0"/>
              </a:rPr>
              <a:t> agar </a:t>
            </a:r>
            <a:r>
              <a:rPr lang="en-ID" sz="1800" dirty="0" err="1">
                <a:latin typeface="Times New Roman" panose="02020603050405020304" pitchFamily="18" charset="0"/>
                <a:cs typeface="Times New Roman" panose="02020603050405020304" pitchFamily="18" charset="0"/>
              </a:rPr>
              <a:t>siswa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memiliki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karakter</a:t>
            </a:r>
            <a:r>
              <a:rPr lang="en-ID" sz="1800" dirty="0">
                <a:latin typeface="Times New Roman" panose="02020603050405020304" pitchFamily="18" charset="0"/>
                <a:cs typeface="Times New Roman" panose="02020603050405020304" pitchFamily="18" charset="0"/>
              </a:rPr>
              <a:t> yang </a:t>
            </a:r>
            <a:r>
              <a:rPr lang="en-ID" sz="1800" dirty="0" err="1">
                <a:latin typeface="Times New Roman" panose="02020603050405020304" pitchFamily="18" charset="0"/>
                <a:cs typeface="Times New Roman" panose="02020603050405020304" pitchFamily="18" charset="0"/>
              </a:rPr>
              <a:t>setia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atau</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jiwa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berintegritas</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Ketiga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nasionalisme</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menjadi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karkater</a:t>
            </a:r>
            <a:r>
              <a:rPr lang="en-ID" sz="1800" dirty="0">
                <a:latin typeface="Times New Roman" panose="02020603050405020304" pitchFamily="18" charset="0"/>
                <a:cs typeface="Times New Roman" panose="02020603050405020304" pitchFamily="18" charset="0"/>
              </a:rPr>
              <a:t> yang </a:t>
            </a:r>
            <a:r>
              <a:rPr lang="en-ID" sz="1800" dirty="0" err="1">
                <a:latin typeface="Times New Roman" panose="02020603050405020304" pitchFamily="18" charset="0"/>
                <a:cs typeface="Times New Roman" panose="02020603050405020304" pitchFamily="18" charset="0"/>
              </a:rPr>
              <a:t>harus</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ditumbuhkan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kepada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siswa</a:t>
            </a:r>
            <a:r>
              <a:rPr lang="en-ID" sz="1800" dirty="0">
                <a:latin typeface="Times New Roman" panose="02020603050405020304" pitchFamily="18" charset="0"/>
                <a:cs typeface="Times New Roman" panose="02020603050405020304" pitchFamily="18" charset="0"/>
              </a:rPr>
              <a:t> agar </a:t>
            </a:r>
            <a:r>
              <a:rPr lang="en-ID" sz="1800" dirty="0" err="1">
                <a:latin typeface="Times New Roman" panose="02020603050405020304" pitchFamily="18" charset="0"/>
                <a:cs typeface="Times New Roman" panose="02020603050405020304" pitchFamily="18" charset="0"/>
              </a:rPr>
              <a:t>memiliki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jiwa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setia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terhadap</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negaranya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keempat</a:t>
            </a:r>
            <a:r>
              <a:rPr lang="en-ID" sz="1800" dirty="0">
                <a:latin typeface="Times New Roman" panose="02020603050405020304" pitchFamily="18" charset="0"/>
                <a:cs typeface="Times New Roman" panose="02020603050405020304" pitchFamily="18" charset="0"/>
              </a:rPr>
              <a:t>, gotong royong </a:t>
            </a:r>
            <a:r>
              <a:rPr lang="en-ID" sz="1800" dirty="0" err="1">
                <a:latin typeface="Times New Roman" panose="02020603050405020304" pitchFamily="18" charset="0"/>
                <a:cs typeface="Times New Roman" panose="02020603050405020304" pitchFamily="18" charset="0"/>
              </a:rPr>
              <a:t>merupakan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karakter</a:t>
            </a:r>
            <a:r>
              <a:rPr lang="en-ID" sz="1800" dirty="0">
                <a:latin typeface="Times New Roman" panose="02020603050405020304" pitchFamily="18" charset="0"/>
                <a:cs typeface="Times New Roman" panose="02020603050405020304" pitchFamily="18" charset="0"/>
              </a:rPr>
              <a:t> yang </a:t>
            </a:r>
            <a:r>
              <a:rPr lang="en-ID" sz="1800" dirty="0" err="1">
                <a:latin typeface="Times New Roman" panose="02020603050405020304" pitchFamily="18" charset="0"/>
                <a:cs typeface="Times New Roman" panose="02020603050405020304" pitchFamily="18" charset="0"/>
              </a:rPr>
              <a:t>mengedepankan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kerjasama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atau</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saling</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membantu</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antar</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teman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maupun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orng</a:t>
            </a:r>
            <a:r>
              <a:rPr lang="en-ID" sz="1800" dirty="0">
                <a:latin typeface="Times New Roman" panose="02020603050405020304" pitchFamily="18" charset="0"/>
                <a:cs typeface="Times New Roman" panose="02020603050405020304" pitchFamily="18" charset="0"/>
              </a:rPr>
              <a:t> lain. Dan </a:t>
            </a:r>
            <a:r>
              <a:rPr lang="en-ID" sz="1800" dirty="0" err="1">
                <a:latin typeface="Times New Roman" panose="02020603050405020304" pitchFamily="18" charset="0"/>
                <a:cs typeface="Times New Roman" panose="02020603050405020304" pitchFamily="18" charset="0"/>
              </a:rPr>
              <a:t>kelima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mandiri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menjadi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karakter</a:t>
            </a:r>
            <a:r>
              <a:rPr lang="en-ID" sz="1800" dirty="0">
                <a:latin typeface="Times New Roman" panose="02020603050405020304" pitchFamily="18" charset="0"/>
                <a:cs typeface="Times New Roman" panose="02020603050405020304" pitchFamily="18" charset="0"/>
              </a:rPr>
              <a:t> yang </a:t>
            </a:r>
            <a:r>
              <a:rPr lang="en-ID" sz="1800" dirty="0" err="1">
                <a:latin typeface="Times New Roman" panose="02020603050405020304" pitchFamily="18" charset="0"/>
                <a:cs typeface="Times New Roman" panose="02020603050405020304" pitchFamily="18" charset="0"/>
              </a:rPr>
              <a:t>bisa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diterapkan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siswa</a:t>
            </a:r>
            <a:r>
              <a:rPr lang="en-ID" sz="1800" dirty="0">
                <a:latin typeface="Times New Roman" panose="02020603050405020304" pitchFamily="18" charset="0"/>
                <a:cs typeface="Times New Roman" panose="02020603050405020304" pitchFamily="18" charset="0"/>
              </a:rPr>
              <a:t> agar </a:t>
            </a:r>
            <a:r>
              <a:rPr lang="en-ID" sz="1800" dirty="0" err="1">
                <a:latin typeface="Times New Roman" panose="02020603050405020304" pitchFamily="18" charset="0"/>
                <a:cs typeface="Times New Roman" panose="02020603050405020304" pitchFamily="18" charset="0"/>
              </a:rPr>
              <a:t>memiliki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jiwa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mandiri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serta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bisa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diterapkan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nantinya</a:t>
            </a:r>
            <a:r>
              <a:rPr lang="en-ID" sz="1800" dirty="0">
                <a:latin typeface="Times New Roman" panose="02020603050405020304" pitchFamily="18" charset="0"/>
                <a:cs typeface="Times New Roman" panose="02020603050405020304" pitchFamily="18" charset="0"/>
              </a:rPr>
              <a:t> pada </a:t>
            </a:r>
            <a:r>
              <a:rPr lang="en-ID" sz="1800" dirty="0" err="1">
                <a:latin typeface="Times New Roman" panose="02020603050405020304" pitchFamily="18" charset="0"/>
                <a:cs typeface="Times New Roman" panose="02020603050405020304" pitchFamily="18" charset="0"/>
              </a:rPr>
              <a:t>kehidupan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bermasyarakat</a:t>
            </a:r>
            <a:r>
              <a:rPr lang="en-ID" sz="1800" dirty="0">
                <a:latin typeface="Times New Roman" panose="02020603050405020304" pitchFamily="18" charset="0"/>
                <a:cs typeface="Times New Roman" panose="02020603050405020304" pitchFamily="18" charset="0"/>
              </a:rPr>
              <a:t>. Oleh </a:t>
            </a:r>
            <a:r>
              <a:rPr lang="en-ID" sz="1800" dirty="0" err="1">
                <a:latin typeface="Times New Roman" panose="02020603050405020304" pitchFamily="18" charset="0"/>
                <a:cs typeface="Times New Roman" panose="02020603050405020304" pitchFamily="18" charset="0"/>
              </a:rPr>
              <a:t>karena</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itu</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manajemen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kesiswaan</a:t>
            </a:r>
            <a:r>
              <a:rPr lang="en-ID" sz="1800" dirty="0">
                <a:latin typeface="Times New Roman" panose="02020603050405020304" pitchFamily="18" charset="0"/>
                <a:cs typeface="Times New Roman" panose="02020603050405020304" pitchFamily="18" charset="0"/>
              </a:rPr>
              <a:t> sangat </a:t>
            </a:r>
            <a:r>
              <a:rPr lang="en-ID" sz="1800" dirty="0" err="1">
                <a:latin typeface="Times New Roman" panose="02020603050405020304" pitchFamily="18" charset="0"/>
                <a:cs typeface="Times New Roman" panose="02020603050405020304" pitchFamily="18" charset="0"/>
              </a:rPr>
              <a:t>berdampak</a:t>
            </a:r>
            <a:r>
              <a:rPr lang="en-ID" sz="1800" dirty="0">
                <a:latin typeface="Times New Roman" panose="02020603050405020304" pitchFamily="18" charset="0"/>
                <a:cs typeface="Times New Roman" panose="02020603050405020304" pitchFamily="18" charset="0"/>
              </a:rPr>
              <a:t> pada </a:t>
            </a:r>
            <a:r>
              <a:rPr lang="en-ID" sz="1800" dirty="0" err="1">
                <a:latin typeface="Times New Roman" panose="02020603050405020304" pitchFamily="18" charset="0"/>
                <a:cs typeface="Times New Roman" panose="02020603050405020304" pitchFamily="18" charset="0"/>
              </a:rPr>
              <a:t>karakter</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siswa</a:t>
            </a:r>
            <a:r>
              <a:rPr lang="en-ID" sz="1800" dirty="0">
                <a:latin typeface="Times New Roman" panose="02020603050405020304" pitchFamily="18" charset="0"/>
                <a:cs typeface="Times New Roman" panose="02020603050405020304" pitchFamily="18" charset="0"/>
              </a:rPr>
              <a:t> yang </a:t>
            </a:r>
            <a:r>
              <a:rPr lang="en-ID" sz="1800" dirty="0" err="1">
                <a:latin typeface="Times New Roman" panose="02020603050405020304" pitchFamily="18" charset="0"/>
                <a:cs typeface="Times New Roman" panose="02020603050405020304" pitchFamily="18" charset="0"/>
              </a:rPr>
              <a:t>menjadi</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tujuan</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suatu</a:t>
            </a:r>
            <a:r>
              <a:rPr lang="en-ID" sz="1800" dirty="0">
                <a:latin typeface="Times New Roman" panose="02020603050405020304" pitchFamily="18" charset="0"/>
                <a:cs typeface="Times New Roman" panose="02020603050405020304" pitchFamily="18" charset="0"/>
              </a:rPr>
              <a:t> </a:t>
            </a:r>
            <a:r>
              <a:rPr lang="en-ID" sz="1800" dirty="0" err="1">
                <a:latin typeface="Times New Roman" panose="02020603050405020304" pitchFamily="18" charset="0"/>
                <a:cs typeface="Times New Roman" panose="02020603050405020304" pitchFamily="18" charset="0"/>
              </a:rPr>
              <a:t>pembelajaran</a:t>
            </a:r>
            <a:r>
              <a:rPr lang="en-ID" sz="18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508871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0B7C1-C65F-04CE-BB23-642AB0F14F75}"/>
              </a:ext>
            </a:extLst>
          </p:cNvPr>
          <p:cNvSpPr>
            <a:spLocks noGrp="1"/>
          </p:cNvSpPr>
          <p:nvPr>
            <p:ph type="title"/>
          </p:nvPr>
        </p:nvSpPr>
        <p:spPr/>
        <p:txBody>
          <a:bodyPr/>
          <a:lstStyle/>
          <a:p>
            <a:r>
              <a:rPr lang="en-US" dirty="0"/>
              <a:t>Kesimpulan</a:t>
            </a:r>
            <a:endParaRPr lang="en-ID" dirty="0"/>
          </a:p>
        </p:txBody>
      </p:sp>
      <p:sp>
        <p:nvSpPr>
          <p:cNvPr id="3" name="Text Placeholder 2">
            <a:extLst>
              <a:ext uri="{FF2B5EF4-FFF2-40B4-BE49-F238E27FC236}">
                <a16:creationId xmlns:a16="http://schemas.microsoft.com/office/drawing/2014/main" id="{795A7D66-7348-8E67-6DA3-B809F68BAE71}"/>
              </a:ext>
            </a:extLst>
          </p:cNvPr>
          <p:cNvSpPr>
            <a:spLocks noGrp="1"/>
          </p:cNvSpPr>
          <p:nvPr>
            <p:ph type="body" idx="1"/>
          </p:nvPr>
        </p:nvSpPr>
        <p:spPr/>
        <p:txBody>
          <a:bodyPr/>
          <a:lstStyle/>
          <a:p>
            <a:pPr marL="50800" indent="0" algn="just">
              <a:buNone/>
            </a:pPr>
            <a:endParaRPr lang="en-ID" dirty="0"/>
          </a:p>
        </p:txBody>
      </p:sp>
      <p:sp>
        <p:nvSpPr>
          <p:cNvPr id="5" name="Rectangle: Diagonal Corners Snipped 4">
            <a:extLst>
              <a:ext uri="{FF2B5EF4-FFF2-40B4-BE49-F238E27FC236}">
                <a16:creationId xmlns:a16="http://schemas.microsoft.com/office/drawing/2014/main" id="{3A3F5D94-4C5C-5CBD-AD8C-933A8ABFE3A0}"/>
              </a:ext>
            </a:extLst>
          </p:cNvPr>
          <p:cNvSpPr/>
          <p:nvPr/>
        </p:nvSpPr>
        <p:spPr>
          <a:xfrm>
            <a:off x="194365" y="1238732"/>
            <a:ext cx="11803270" cy="4781068"/>
          </a:xfrm>
          <a:prstGeom prst="snip2Diag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50800" indent="0" algn="just">
              <a:buNone/>
            </a:pPr>
            <a:r>
              <a:rPr lang="en-US" sz="2000" dirty="0">
                <a:solidFill>
                  <a:srgbClr val="000000"/>
                </a:solidFill>
                <a:effectLst/>
                <a:latin typeface="Times New Roman" panose="02020603050405020304" pitchFamily="18" charset="0"/>
                <a:ea typeface="Times New Roman" panose="02020603050405020304" pitchFamily="18" charset="0"/>
              </a:rPr>
              <a:t>Adapun program </a:t>
            </a:r>
            <a:r>
              <a:rPr lang="en-US" sz="2000" dirty="0" err="1">
                <a:solidFill>
                  <a:srgbClr val="000000"/>
                </a:solidFill>
                <a:effectLst/>
                <a:latin typeface="Times New Roman" panose="02020603050405020304" pitchFamily="18" charset="0"/>
                <a:ea typeface="Times New Roman" panose="02020603050405020304" pitchFamily="18" charset="0"/>
              </a:rPr>
              <a:t>kesiswaan</a:t>
            </a:r>
            <a:r>
              <a:rPr lang="en-US" sz="2000" dirty="0">
                <a:solidFill>
                  <a:srgbClr val="000000"/>
                </a:solidFill>
                <a:effectLst/>
                <a:latin typeface="Times New Roman" panose="02020603050405020304" pitchFamily="18" charset="0"/>
                <a:ea typeface="Times New Roman" panose="02020603050405020304" pitchFamily="18" charset="0"/>
              </a:rPr>
              <a:t> yang </a:t>
            </a:r>
            <a:r>
              <a:rPr lang="en-US" sz="2000" dirty="0" err="1">
                <a:solidFill>
                  <a:srgbClr val="000000"/>
                </a:solidFill>
                <a:effectLst/>
                <a:latin typeface="Times New Roman" panose="02020603050405020304" pitchFamily="18" charset="0"/>
                <a:ea typeface="Times New Roman" panose="02020603050405020304" pitchFamily="18" charset="0"/>
              </a:rPr>
              <a:t>disusun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meliputi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ekstrakulikuler</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peningkatan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prestasi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akademik</a:t>
            </a:r>
            <a:r>
              <a:rPr lang="en-US" sz="2000" dirty="0">
                <a:solidFill>
                  <a:srgbClr val="000000"/>
                </a:solidFill>
                <a:effectLst/>
                <a:latin typeface="Times New Roman" panose="02020603050405020304" pitchFamily="18" charset="0"/>
                <a:ea typeface="Times New Roman" panose="02020603050405020304" pitchFamily="18" charset="0"/>
              </a:rPr>
              <a:t>, program </a:t>
            </a:r>
            <a:r>
              <a:rPr lang="en-US" sz="2000" dirty="0" err="1">
                <a:solidFill>
                  <a:srgbClr val="000000"/>
                </a:solidFill>
                <a:effectLst/>
                <a:latin typeface="Times New Roman" panose="02020603050405020304" pitchFamily="18" charset="0"/>
                <a:ea typeface="Times New Roman" panose="02020603050405020304" pitchFamily="18" charset="0"/>
              </a:rPr>
              <a:t>sebelum</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mulai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pembelajaran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religius</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integritas</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nasionalisme</a:t>
            </a:r>
            <a:r>
              <a:rPr lang="en-US" sz="2000" dirty="0">
                <a:solidFill>
                  <a:srgbClr val="000000"/>
                </a:solidFill>
                <a:effectLst/>
                <a:latin typeface="Times New Roman" panose="02020603050405020304" pitchFamily="18" charset="0"/>
                <a:ea typeface="Times New Roman" panose="02020603050405020304" pitchFamily="18" charset="0"/>
              </a:rPr>
              <a:t>, gotong royong, dan </a:t>
            </a:r>
            <a:r>
              <a:rPr lang="en-US" sz="2000" dirty="0" err="1">
                <a:solidFill>
                  <a:srgbClr val="000000"/>
                </a:solidFill>
                <a:effectLst/>
                <a:latin typeface="Times New Roman" panose="02020603050405020304" pitchFamily="18" charset="0"/>
                <a:ea typeface="Times New Roman" panose="02020603050405020304" pitchFamily="18" charset="0"/>
              </a:rPr>
              <a:t>mandiri</a:t>
            </a:r>
            <a:r>
              <a:rPr lang="en-US" sz="2000" dirty="0">
                <a:solidFill>
                  <a:srgbClr val="000000"/>
                </a:solidFill>
                <a:effectLst/>
                <a:latin typeface="Times New Roman" panose="02020603050405020304" pitchFamily="18" charset="0"/>
                <a:ea typeface="Times New Roman" panose="02020603050405020304" pitchFamily="18" charset="0"/>
              </a:rPr>
              <a:t>. Adanya program-program yang </a:t>
            </a:r>
            <a:r>
              <a:rPr lang="en-US" sz="2000" dirty="0" err="1">
                <a:solidFill>
                  <a:srgbClr val="000000"/>
                </a:solidFill>
                <a:effectLst/>
                <a:latin typeface="Times New Roman" panose="02020603050405020304" pitchFamily="18" charset="0"/>
                <a:ea typeface="Times New Roman" panose="02020603050405020304" pitchFamily="18" charset="0"/>
              </a:rPr>
              <a:t>direncanakan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diharapkan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memperoleh</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hasil</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karakter</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siswa</a:t>
            </a:r>
            <a:r>
              <a:rPr lang="en-US" sz="2000" dirty="0">
                <a:solidFill>
                  <a:srgbClr val="000000"/>
                </a:solidFill>
                <a:effectLst/>
                <a:latin typeface="Times New Roman" panose="02020603050405020304" pitchFamily="18" charset="0"/>
                <a:ea typeface="Times New Roman" panose="02020603050405020304" pitchFamily="18" charset="0"/>
              </a:rPr>
              <a:t> yang </a:t>
            </a:r>
            <a:r>
              <a:rPr lang="en-US" sz="2000" dirty="0" err="1">
                <a:solidFill>
                  <a:srgbClr val="000000"/>
                </a:solidFill>
                <a:effectLst/>
                <a:latin typeface="Times New Roman" panose="02020603050405020304" pitchFamily="18" charset="0"/>
                <a:ea typeface="Times New Roman" panose="02020603050405020304" pitchFamily="18" charset="0"/>
              </a:rPr>
              <a:t>meliputi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tanggung</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jawab</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kompetitif</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mandiri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sopan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santun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disiplin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toleransi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peduli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sesama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jujur</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konsisten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mempunyai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etika</a:t>
            </a:r>
            <a:r>
              <a:rPr lang="en-US" sz="2000" dirty="0">
                <a:solidFill>
                  <a:srgbClr val="000000"/>
                </a:solidFill>
                <a:effectLst/>
                <a:latin typeface="Times New Roman" panose="02020603050405020304" pitchFamily="18" charset="0"/>
                <a:ea typeface="Times New Roman" panose="02020603050405020304" pitchFamily="18" charset="0"/>
              </a:rPr>
              <a:t> yang </a:t>
            </a:r>
            <a:r>
              <a:rPr lang="en-US" sz="2000" dirty="0" err="1">
                <a:solidFill>
                  <a:srgbClr val="000000"/>
                </a:solidFill>
                <a:effectLst/>
                <a:latin typeface="Times New Roman" panose="02020603050405020304" pitchFamily="18" charset="0"/>
                <a:ea typeface="Times New Roman" panose="02020603050405020304" pitchFamily="18" charset="0"/>
              </a:rPr>
              <a:t>tinggi</a:t>
            </a:r>
            <a:r>
              <a:rPr lang="en-US" sz="2000" dirty="0">
                <a:solidFill>
                  <a:srgbClr val="000000"/>
                </a:solidFill>
                <a:effectLst/>
                <a:latin typeface="Times New Roman" panose="02020603050405020304" pitchFamily="18" charset="0"/>
                <a:ea typeface="Times New Roman" panose="02020603050405020304" pitchFamily="18" charset="0"/>
              </a:rPr>
              <a:t>, dan lain </a:t>
            </a:r>
            <a:r>
              <a:rPr lang="en-US" sz="2000" dirty="0" err="1">
                <a:solidFill>
                  <a:srgbClr val="000000"/>
                </a:solidFill>
                <a:effectLst/>
                <a:latin typeface="Times New Roman" panose="02020603050405020304" pitchFamily="18" charset="0"/>
                <a:ea typeface="Times New Roman" panose="02020603050405020304" pitchFamily="18" charset="0"/>
              </a:rPr>
              <a:t>sebagainya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Kedua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pembinaan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siswa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dalam</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manajemen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kesiswaan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untuk</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membentuk</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karakter</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yaitu</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ekstrakulikuler</a:t>
            </a:r>
            <a:r>
              <a:rPr lang="en-US" sz="2000" dirty="0">
                <a:solidFill>
                  <a:srgbClr val="000000"/>
                </a:solidFill>
                <a:effectLst/>
                <a:latin typeface="Times New Roman" panose="02020603050405020304" pitchFamily="18" charset="0"/>
                <a:ea typeface="Times New Roman" panose="02020603050405020304" pitchFamily="18" charset="0"/>
              </a:rPr>
              <a:t> yang </a:t>
            </a:r>
            <a:r>
              <a:rPr lang="en-US" sz="2000" dirty="0" err="1">
                <a:solidFill>
                  <a:srgbClr val="000000"/>
                </a:solidFill>
                <a:effectLst/>
                <a:latin typeface="Times New Roman" panose="02020603050405020304" pitchFamily="18" charset="0"/>
                <a:ea typeface="Times New Roman" panose="02020603050405020304" pitchFamily="18" charset="0"/>
              </a:rPr>
              <a:t>dilakukan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dengan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menggunakan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waktu</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diluar</a:t>
            </a:r>
            <a:r>
              <a:rPr lang="en-US" sz="2000" dirty="0">
                <a:solidFill>
                  <a:srgbClr val="000000"/>
                </a:solidFill>
                <a:effectLst/>
                <a:latin typeface="Times New Roman" panose="02020603050405020304" pitchFamily="18" charset="0"/>
                <a:ea typeface="Times New Roman" panose="02020603050405020304" pitchFamily="18" charset="0"/>
              </a:rPr>
              <a:t> jam </a:t>
            </a:r>
            <a:r>
              <a:rPr lang="en-US" sz="2000" dirty="0" err="1">
                <a:solidFill>
                  <a:srgbClr val="000000"/>
                </a:solidFill>
                <a:effectLst/>
                <a:latin typeface="Times New Roman" panose="02020603050405020304" pitchFamily="18" charset="0"/>
                <a:ea typeface="Times New Roman" panose="02020603050405020304" pitchFamily="18" charset="0"/>
              </a:rPr>
              <a:t>sekolah</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untuk</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mengasah</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bakat</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siswa</a:t>
            </a:r>
            <a:r>
              <a:rPr lang="en-US" sz="2000" dirty="0">
                <a:solidFill>
                  <a:srgbClr val="000000"/>
                </a:solidFill>
                <a:effectLst/>
                <a:latin typeface="Times New Roman" panose="02020603050405020304" pitchFamily="18" charset="0"/>
                <a:ea typeface="Times New Roman" panose="02020603050405020304" pitchFamily="18" charset="0"/>
              </a:rPr>
              <a:t>, program </a:t>
            </a:r>
            <a:r>
              <a:rPr lang="en-US" sz="2000" dirty="0" err="1">
                <a:solidFill>
                  <a:srgbClr val="000000"/>
                </a:solidFill>
                <a:effectLst/>
                <a:latin typeface="Times New Roman" panose="02020603050405020304" pitchFamily="18" charset="0"/>
                <a:ea typeface="Times New Roman" panose="02020603050405020304" pitchFamily="18" charset="0"/>
              </a:rPr>
              <a:t>peningkatan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prestasi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akademik</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dengan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memberikan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pembelajaran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secara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khusus</a:t>
            </a:r>
            <a:r>
              <a:rPr lang="en-US" sz="2000" dirty="0">
                <a:solidFill>
                  <a:srgbClr val="000000"/>
                </a:solidFill>
                <a:effectLst/>
                <a:latin typeface="Times New Roman" panose="02020603050405020304" pitchFamily="18" charset="0"/>
                <a:ea typeface="Times New Roman" panose="02020603050405020304" pitchFamily="18" charset="0"/>
              </a:rPr>
              <a:t>, dan program </a:t>
            </a:r>
            <a:r>
              <a:rPr lang="en-US" sz="2000" dirty="0" err="1">
                <a:solidFill>
                  <a:srgbClr val="000000"/>
                </a:solidFill>
                <a:effectLst/>
                <a:latin typeface="Times New Roman" panose="02020603050405020304" pitchFamily="18" charset="0"/>
                <a:ea typeface="Times New Roman" panose="02020603050405020304" pitchFamily="18" charset="0"/>
              </a:rPr>
              <a:t>waktu</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pembelajaran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akademik</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Ketiga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evaluasi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manajemen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kesiswaan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dalam</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membentuk</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karkater</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siswa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yaitu</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dengan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melaksanakan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evaluasi</a:t>
            </a:r>
            <a:r>
              <a:rPr lang="en-US" sz="2000" dirty="0">
                <a:solidFill>
                  <a:srgbClr val="000000"/>
                </a:solidFill>
                <a:effectLst/>
                <a:latin typeface="Times New Roman" panose="02020603050405020304" pitchFamily="18" charset="0"/>
                <a:ea typeface="Times New Roman" panose="02020603050405020304" pitchFamily="18" charset="0"/>
              </a:rPr>
              <a:t> yang </a:t>
            </a:r>
            <a:r>
              <a:rPr lang="en-US" sz="2000" dirty="0" err="1">
                <a:solidFill>
                  <a:srgbClr val="000000"/>
                </a:solidFill>
                <a:effectLst/>
                <a:latin typeface="Times New Roman" panose="02020603050405020304" pitchFamily="18" charset="0"/>
                <a:ea typeface="Times New Roman" panose="02020603050405020304" pitchFamily="18" charset="0"/>
              </a:rPr>
              <a:t>dilakukan</a:t>
            </a:r>
            <a:r>
              <a:rPr lang="en-US" sz="2000" dirty="0">
                <a:solidFill>
                  <a:srgbClr val="000000"/>
                </a:solidFill>
                <a:effectLst/>
                <a:latin typeface="Times New Roman" panose="02020603050405020304" pitchFamily="18" charset="0"/>
                <a:ea typeface="Times New Roman" panose="02020603050405020304" pitchFamily="18" charset="0"/>
              </a:rPr>
              <a:t> oleh guru dan </a:t>
            </a:r>
            <a:r>
              <a:rPr lang="en-US" sz="2000" dirty="0" err="1">
                <a:solidFill>
                  <a:srgbClr val="000000"/>
                </a:solidFill>
                <a:effectLst/>
                <a:latin typeface="Times New Roman" panose="02020603050405020304" pitchFamily="18" charset="0"/>
                <a:ea typeface="Times New Roman" panose="02020603050405020304" pitchFamily="18" charset="0"/>
              </a:rPr>
              <a:t>berdasarkan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nilai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raport</a:t>
            </a:r>
            <a:r>
              <a:rPr lang="en-US" sz="2000" dirty="0">
                <a:solidFill>
                  <a:srgbClr val="000000"/>
                </a:solidFill>
                <a:effectLst/>
                <a:latin typeface="Times New Roman" panose="02020603050405020304" pitchFamily="18" charset="0"/>
                <a:ea typeface="Times New Roman" panose="02020603050405020304" pitchFamily="18" charset="0"/>
              </a:rPr>
              <a:t>.</a:t>
            </a:r>
          </a:p>
          <a:p>
            <a:pPr marL="50800" indent="0" algn="just">
              <a:buNone/>
            </a:pPr>
            <a:endParaRPr lang="en-US" sz="1700" dirty="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143234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g104f7abbb21_0_309"/>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dirty="0" err="1"/>
              <a:t>Pendahuluan</a:t>
            </a:r>
            <a:endParaRPr dirty="0"/>
          </a:p>
        </p:txBody>
      </p:sp>
      <p:sp>
        <p:nvSpPr>
          <p:cNvPr id="47" name="Google Shape;47;g104f7abbb21_0_309"/>
          <p:cNvSpPr txBox="1">
            <a:spLocks noGrp="1"/>
          </p:cNvSpPr>
          <p:nvPr>
            <p:ph type="body" idx="1"/>
          </p:nvPr>
        </p:nvSpPr>
        <p:spPr>
          <a:xfrm>
            <a:off x="166758" y="1238732"/>
            <a:ext cx="11830877" cy="4714393"/>
          </a:xfrm>
          <a:prstGeom prst="rect">
            <a:avLst/>
          </a:prstGeom>
          <a:ln/>
        </p:spPr>
        <p:style>
          <a:lnRef idx="1">
            <a:schemeClr val="accent6"/>
          </a:lnRef>
          <a:fillRef idx="2">
            <a:schemeClr val="accent6"/>
          </a:fillRef>
          <a:effectRef idx="1">
            <a:schemeClr val="accent6"/>
          </a:effectRef>
          <a:fontRef idx="minor">
            <a:schemeClr val="dk1"/>
          </a:fontRef>
        </p:style>
        <p:txBody>
          <a:bodyPr spcFirstLastPara="1" wrap="square" lIns="91425" tIns="45700" rIns="91425" bIns="45700" anchor="t" anchorCtr="0">
            <a:normAutofit lnSpcReduction="10000"/>
          </a:bodyPr>
          <a:lstStyle/>
          <a:p>
            <a:pPr indent="-228600" algn="just">
              <a:buNone/>
            </a:pPr>
            <a:r>
              <a:rPr lang="en-US" altLang="zh-CN" sz="1800" dirty="0">
                <a:latin typeface="Times New Roman" panose="02020603050405020304" pitchFamily="18" charset="0"/>
                <a:ea typeface="Times New Roman" panose="02020603050405020304" pitchFamily="18" charset="0"/>
                <a:cs typeface="Times New Roman" panose="02020603050405020304" pitchFamily="18" charset="0"/>
              </a:rPr>
              <a:t>	</a:t>
            </a:r>
            <a:r>
              <a:rPr lang="zh-CN" sz="2000" dirty="0">
                <a:effectLst/>
                <a:latin typeface="Times New Roman" panose="02020603050405020304" pitchFamily="18" charset="0"/>
                <a:ea typeface="Times New Roman" panose="02020603050405020304" pitchFamily="18" charset="0"/>
                <a:cs typeface="Times New Roman" panose="02020603050405020304" pitchFamily="18" charset="0"/>
              </a:rPr>
              <a:t>Pendidikan merupakan upaya untuk membentuk siswa yang meliputi berkembangnya (kekuatan batin, karakter), intelektual (kecerdasan) serta perkembangan fisik secara keseluruhan. Untuk mencapai kesempurnaan hidup, seperti kehidupan </a:t>
            </a:r>
            <a:r>
              <a:rPr lang="en-US" sz="2000" dirty="0" err="1">
                <a:effectLst/>
                <a:latin typeface="Times New Roman" panose="02020603050405020304" pitchFamily="18" charset="0"/>
                <a:ea typeface="Times New Roman" panose="02020603050405020304" pitchFamily="18" charset="0"/>
                <a:cs typeface="Times New Roman" panose="02020603050405020304" pitchFamily="18" charset="0"/>
              </a:rPr>
              <a:t>serta</a:t>
            </a:r>
            <a:r>
              <a:rPr lang="zh-CN" sz="2000" dirty="0">
                <a:effectLst/>
                <a:latin typeface="Times New Roman" panose="02020603050405020304" pitchFamily="18" charset="0"/>
                <a:ea typeface="Times New Roman" panose="02020603050405020304" pitchFamily="18" charset="0"/>
                <a:cs typeface="Times New Roman" panose="02020603050405020304" pitchFamily="18" charset="0"/>
              </a:rPr>
              <a:t> penghidupan anak didik kita sesuai dunianya, dengan maksud tidak adanya pemisah antara satu dengan yang lainnya dalam aspek kesejahteraan siswa yang dapat ditingkatkan melalui pendidikan. Karakter religius, integritas, mandiri, nasionalis </a:t>
            </a:r>
            <a:r>
              <a:rPr lang="en-US" sz="2000" dirty="0" err="1">
                <a:effectLst/>
                <a:latin typeface="Times New Roman" panose="02020603050405020304" pitchFamily="18" charset="0"/>
                <a:ea typeface="Times New Roman" panose="02020603050405020304" pitchFamily="18" charset="0"/>
                <a:cs typeface="Times New Roman" panose="02020603050405020304" pitchFamily="18" charset="0"/>
              </a:rPr>
              <a:t>serta</a:t>
            </a:r>
            <a:r>
              <a:rPr lang="zh-CN" sz="2000" dirty="0">
                <a:effectLst/>
                <a:latin typeface="Times New Roman" panose="02020603050405020304" pitchFamily="18" charset="0"/>
                <a:ea typeface="Times New Roman" panose="02020603050405020304" pitchFamily="18" charset="0"/>
                <a:cs typeface="Times New Roman" panose="02020603050405020304" pitchFamily="18" charset="0"/>
              </a:rPr>
              <a:t> gotong royong ialah nilai karakter </a:t>
            </a:r>
            <a:r>
              <a:rPr lang="en-US" sz="2000" dirty="0" err="1">
                <a:effectLst/>
                <a:latin typeface="Times New Roman" panose="02020603050405020304" pitchFamily="18" charset="0"/>
                <a:ea typeface="Times New Roman" panose="02020603050405020304" pitchFamily="18" charset="0"/>
                <a:cs typeface="Times New Roman" panose="02020603050405020304" pitchFamily="18" charset="0"/>
              </a:rPr>
              <a:t>esensial</a:t>
            </a:r>
            <a:r>
              <a:rPr lang="zh-CN" sz="2000" dirty="0">
                <a:effectLst/>
                <a:latin typeface="Times New Roman" panose="02020603050405020304" pitchFamily="18" charset="0"/>
                <a:ea typeface="Times New Roman" panose="02020603050405020304" pitchFamily="18" charset="0"/>
                <a:cs typeface="Times New Roman" panose="02020603050405020304" pitchFamily="18" charset="0"/>
              </a:rPr>
              <a:t> sebagai bekal para generasi penerus bangsa untuk menghadapi perubahan di zaman yang akan datang.</a:t>
            </a:r>
            <a:endParaRPr lang="en-US" altLang="zh-CN"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228600" algn="just">
              <a:buNone/>
            </a:pPr>
            <a:r>
              <a:rPr lang="en-ID"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zh-C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Tujuan manajemen kesiswaan </a:t>
            </a:r>
            <a:r>
              <a:rPr lang="en-US" sz="2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ialah</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guna</a:t>
            </a:r>
            <a:r>
              <a:rPr lang="zh-C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mengatur peserta didik secara efisien mulai dari perencanaan, melalui pembinaan, dan pendidikan, sampai mereka dinyatakan lulus setelah memenuhi persyaratan dan proses tertentu dalam waktu yang tepat. </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a:t>
            </a:r>
            <a:r>
              <a:rPr lang="zh-C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ajian manajemen kesiswaan meliputi; </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perencanaan siswa, (2) pembinaan siswa</a:t>
            </a:r>
            <a:r>
              <a:rPr lang="en-US" altLang="zh-C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dan</a:t>
            </a:r>
            <a:r>
              <a:rPr lang="zh-C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(3) evaluasi siswa</a:t>
            </a:r>
            <a:r>
              <a:rPr lang="en-US"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Sebab budaya karakter tidak akan signifikan dalam sekolah tanpa adanya aturan atau pedoman, dengan itu manajemen kesiswaan sangat perperan penting dan proaktif untuk mengembangkan serta meningkatkan kualitas karakter siswa. </a:t>
            </a:r>
            <a:endParaRPr lang="en-US" altLang="zh-CN" sz="2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indent="-228600" algn="just">
              <a:buNone/>
            </a:pPr>
            <a:r>
              <a:rPr lang="en-US"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Tuntutan</a:t>
            </a:r>
            <a:r>
              <a:rPr lang="en-US" sz="2000" dirty="0">
                <a:solidFill>
                  <a:srgbClr val="000000"/>
                </a:solidFill>
                <a:effectLst/>
                <a:latin typeface="Times New Roman" panose="02020603050405020304" pitchFamily="18" charset="0"/>
                <a:ea typeface="Times New Roman" panose="02020603050405020304" pitchFamily="18" charset="0"/>
              </a:rPr>
              <a:t> Pendidikan </a:t>
            </a:r>
            <a:r>
              <a:rPr lang="en-US" sz="2000" dirty="0" err="1">
                <a:solidFill>
                  <a:srgbClr val="000000"/>
                </a:solidFill>
                <a:effectLst/>
                <a:latin typeface="Times New Roman" panose="02020603050405020304" pitchFamily="18" charset="0"/>
                <a:ea typeface="Times New Roman" panose="02020603050405020304" pitchFamily="18" charset="0"/>
              </a:rPr>
              <a:t>Karakter</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tidak</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dilatarbelakangi</a:t>
            </a:r>
            <a:r>
              <a:rPr lang="en-US" sz="2000" dirty="0">
                <a:solidFill>
                  <a:srgbClr val="000000"/>
                </a:solidFill>
                <a:effectLst/>
                <a:latin typeface="Times New Roman" panose="02020603050405020304" pitchFamily="18" charset="0"/>
                <a:ea typeface="Times New Roman" panose="02020603050405020304" pitchFamily="18" charset="0"/>
              </a:rPr>
              <a:t> oleh </a:t>
            </a:r>
            <a:r>
              <a:rPr lang="en-US" sz="2000" dirty="0" err="1">
                <a:solidFill>
                  <a:srgbClr val="000000"/>
                </a:solidFill>
                <a:effectLst/>
                <a:latin typeface="Times New Roman" panose="02020603050405020304" pitchFamily="18" charset="0"/>
                <a:ea typeface="Times New Roman" panose="02020603050405020304" pitchFamily="18" charset="0"/>
              </a:rPr>
              <a:t>kepentingan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pribadi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melainkan</a:t>
            </a:r>
            <a:r>
              <a:rPr lang="en-US" sz="2000" dirty="0">
                <a:solidFill>
                  <a:srgbClr val="000000"/>
                </a:solidFill>
                <a:effectLst/>
                <a:latin typeface="Times New Roman" panose="02020603050405020304" pitchFamily="18" charset="0"/>
                <a:ea typeface="Times New Roman" panose="02020603050405020304" pitchFamily="18" charset="0"/>
              </a:rPr>
              <a:t> oleh </a:t>
            </a:r>
            <a:r>
              <a:rPr lang="en-US" sz="2000" dirty="0" err="1">
                <a:solidFill>
                  <a:srgbClr val="000000"/>
                </a:solidFill>
                <a:effectLst/>
                <a:latin typeface="Times New Roman" panose="02020603050405020304" pitchFamily="18" charset="0"/>
                <a:ea typeface="Times New Roman" panose="02020603050405020304" pitchFamily="18" charset="0"/>
              </a:rPr>
              <a:t>semakin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banyaknya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masalah</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sosial</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seperti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dampak</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buruk</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teknologi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merosotnya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budaya</a:t>
            </a:r>
            <a:r>
              <a:rPr lang="en-US" sz="2000" dirty="0">
                <a:solidFill>
                  <a:srgbClr val="000000"/>
                </a:solidFill>
                <a:effectLst/>
                <a:latin typeface="Times New Roman" panose="02020603050405020304" pitchFamily="18" charset="0"/>
                <a:ea typeface="Times New Roman" panose="02020603050405020304" pitchFamily="18" charset="0"/>
              </a:rPr>
              <a:t> dan </a:t>
            </a:r>
            <a:r>
              <a:rPr lang="en-US" sz="2000" dirty="0" err="1">
                <a:solidFill>
                  <a:srgbClr val="000000"/>
                </a:solidFill>
                <a:effectLst/>
                <a:latin typeface="Times New Roman" panose="02020603050405020304" pitchFamily="18" charset="0"/>
                <a:ea typeface="Times New Roman" panose="02020603050405020304" pitchFamily="18" charset="0"/>
              </a:rPr>
              <a:t>bahasa</a:t>
            </a:r>
            <a:r>
              <a:rPr lang="en-US" sz="2000" dirty="0">
                <a:solidFill>
                  <a:srgbClr val="000000"/>
                </a:solidFill>
                <a:effectLst/>
                <a:latin typeface="Times New Roman" panose="02020603050405020304" pitchFamily="18" charset="0"/>
                <a:ea typeface="Times New Roman" panose="02020603050405020304" pitchFamily="18" charset="0"/>
              </a:rPr>
              <a:t> di </a:t>
            </a:r>
            <a:r>
              <a:rPr lang="en-US" sz="2000" dirty="0" err="1">
                <a:solidFill>
                  <a:srgbClr val="000000"/>
                </a:solidFill>
                <a:effectLst/>
                <a:latin typeface="Times New Roman" panose="02020603050405020304" pitchFamily="18" charset="0"/>
                <a:ea typeface="Times New Roman" panose="02020603050405020304" pitchFamily="18" charset="0"/>
              </a:rPr>
              <a:t>lingkungan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sekitar</a:t>
            </a:r>
            <a:r>
              <a:rPr lang="en-US" sz="2000" dirty="0">
                <a:solidFill>
                  <a:srgbClr val="000000"/>
                </a:solidFill>
                <a:effectLst/>
                <a:latin typeface="Times New Roman" panose="02020603050405020304" pitchFamily="18" charset="0"/>
                <a:ea typeface="Times New Roman" panose="02020603050405020304" pitchFamily="18" charset="0"/>
              </a:rPr>
              <a:t>, dan lain </a:t>
            </a:r>
            <a:r>
              <a:rPr lang="en-US" sz="2000" dirty="0" err="1">
                <a:solidFill>
                  <a:srgbClr val="000000"/>
                </a:solidFill>
                <a:effectLst/>
                <a:latin typeface="Times New Roman" panose="02020603050405020304" pitchFamily="18" charset="0"/>
                <a:ea typeface="Times New Roman" panose="02020603050405020304" pitchFamily="18" charset="0"/>
              </a:rPr>
              <a:t>sebagainya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Gejala-gejala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tersebut</a:t>
            </a:r>
            <a:r>
              <a:rPr lang="en-US" sz="2000" dirty="0">
                <a:solidFill>
                  <a:srgbClr val="000000"/>
                </a:solidFill>
                <a:effectLst/>
                <a:latin typeface="Times New Roman" panose="02020603050405020304" pitchFamily="18" charset="0"/>
                <a:ea typeface="Times New Roman" panose="02020603050405020304" pitchFamily="18" charset="0"/>
              </a:rPr>
              <a:t> yang </a:t>
            </a:r>
            <a:r>
              <a:rPr lang="en-US" sz="2000" dirty="0" err="1">
                <a:solidFill>
                  <a:srgbClr val="000000"/>
                </a:solidFill>
                <a:effectLst/>
                <a:latin typeface="Times New Roman" panose="02020603050405020304" pitchFamily="18" charset="0"/>
                <a:ea typeface="Times New Roman" panose="02020603050405020304" pitchFamily="18" charset="0"/>
              </a:rPr>
              <a:t>semakin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parah</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dari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tahun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ke</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tahun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hal</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ini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menunjukkan</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bahwa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kemerosotan</a:t>
            </a:r>
            <a:r>
              <a:rPr lang="en-US" sz="2000" dirty="0">
                <a:solidFill>
                  <a:srgbClr val="000000"/>
                </a:solidFill>
                <a:effectLst/>
                <a:latin typeface="Times New Roman" panose="02020603050405020304" pitchFamily="18" charset="0"/>
                <a:ea typeface="Times New Roman" panose="02020603050405020304" pitchFamily="18" charset="0"/>
              </a:rPr>
              <a:t> moral </a:t>
            </a:r>
            <a:r>
              <a:rPr lang="en-US" sz="2000" dirty="0" err="1">
                <a:solidFill>
                  <a:srgbClr val="000000"/>
                </a:solidFill>
                <a:effectLst/>
                <a:latin typeface="Times New Roman" panose="02020603050405020304" pitchFamily="18" charset="0"/>
                <a:ea typeface="Times New Roman" panose="02020603050405020304" pitchFamily="18" charset="0"/>
              </a:rPr>
              <a:t>sedang</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melanda</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generasi</a:t>
            </a:r>
            <a:r>
              <a:rPr lang="en-US" sz="2000" dirty="0">
                <a:solidFill>
                  <a:srgbClr val="000000"/>
                </a:solidFill>
                <a:effectLst/>
                <a:latin typeface="Times New Roman" panose="02020603050405020304" pitchFamily="18" charset="0"/>
                <a:ea typeface="Times New Roman" panose="02020603050405020304" pitchFamily="18" charset="0"/>
              </a:rPr>
              <a:t> </a:t>
            </a:r>
            <a:r>
              <a:rPr lang="en-US" sz="2000" dirty="0" err="1">
                <a:solidFill>
                  <a:srgbClr val="000000"/>
                </a:solidFill>
                <a:effectLst/>
                <a:latin typeface="Times New Roman" panose="02020603050405020304" pitchFamily="18" charset="0"/>
                <a:ea typeface="Times New Roman" panose="02020603050405020304" pitchFamily="18" charset="0"/>
              </a:rPr>
              <a:t>muda</a:t>
            </a:r>
            <a:r>
              <a:rPr lang="en-US" sz="2000" dirty="0">
                <a:solidFill>
                  <a:srgbClr val="000000"/>
                </a:solidFill>
                <a:effectLst/>
                <a:latin typeface="Times New Roman" panose="02020603050405020304" pitchFamily="18" charset="0"/>
                <a:ea typeface="Times New Roman" panose="02020603050405020304" pitchFamily="18" charset="0"/>
              </a:rPr>
              <a:t> Indonesia. </a:t>
            </a:r>
            <a:endParaRPr lang="en-ID"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457200" lvl="0" indent="-228600" algn="just" rtl="0">
              <a:lnSpc>
                <a:spcPct val="90000"/>
              </a:lnSpc>
              <a:spcBef>
                <a:spcPts val="1000"/>
              </a:spcBef>
              <a:spcAft>
                <a:spcPts val="0"/>
              </a:spcAft>
              <a:buClr>
                <a:schemeClr val="dk1"/>
              </a:buClr>
              <a:buSzPts val="2800"/>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06D99-94EB-E075-5ECC-2B1CE6570627}"/>
              </a:ext>
            </a:extLst>
          </p:cNvPr>
          <p:cNvSpPr>
            <a:spLocks noGrp="1"/>
          </p:cNvSpPr>
          <p:nvPr>
            <p:ph type="title"/>
          </p:nvPr>
        </p:nvSpPr>
        <p:spPr/>
        <p:txBody>
          <a:bodyPr/>
          <a:lstStyle/>
          <a:p>
            <a:r>
              <a:rPr lang="en-US" dirty="0" err="1"/>
              <a:t>Pendaahuluan</a:t>
            </a:r>
            <a:endParaRPr lang="en-ID" dirty="0"/>
          </a:p>
        </p:txBody>
      </p:sp>
      <p:sp>
        <p:nvSpPr>
          <p:cNvPr id="3" name="Text Placeholder 2">
            <a:extLst>
              <a:ext uri="{FF2B5EF4-FFF2-40B4-BE49-F238E27FC236}">
                <a16:creationId xmlns:a16="http://schemas.microsoft.com/office/drawing/2014/main" id="{A93F562C-9044-91DE-EFCD-837648A06BF9}"/>
              </a:ext>
            </a:extLst>
          </p:cNvPr>
          <p:cNvSpPr>
            <a:spLocks noGrp="1"/>
          </p:cNvSpPr>
          <p:nvPr>
            <p:ph type="body" idx="1"/>
          </p:nvPr>
        </p:nvSpPr>
        <p:spPr>
          <a:xfrm>
            <a:off x="166758" y="1238732"/>
            <a:ext cx="11830877" cy="4781924"/>
          </a:xfrm>
        </p:spPr>
        <p:style>
          <a:lnRef idx="3">
            <a:schemeClr val="lt1"/>
          </a:lnRef>
          <a:fillRef idx="1">
            <a:schemeClr val="accent4"/>
          </a:fillRef>
          <a:effectRef idx="1">
            <a:schemeClr val="accent4"/>
          </a:effectRef>
          <a:fontRef idx="minor">
            <a:schemeClr val="lt1"/>
          </a:fontRef>
        </p:style>
        <p:txBody>
          <a:bodyPr>
            <a:normAutofit/>
          </a:bodyPr>
          <a:lstStyle/>
          <a:p>
            <a:pPr marL="50800" indent="0" algn="just">
              <a:buNone/>
            </a:pPr>
            <a:r>
              <a:rPr lang="en-US" sz="1800" dirty="0">
                <a:solidFill>
                  <a:srgbClr val="000000"/>
                </a:solidFill>
                <a:effectLst/>
                <a:latin typeface="Times New Roman" panose="02020603050405020304" pitchFamily="18" charset="0"/>
                <a:ea typeface="Times New Roman" panose="02020603050405020304" pitchFamily="18" charset="0"/>
              </a:rPr>
              <a:t>	</a:t>
            </a:r>
            <a:endParaRPr lang="en-US" altLang="zh-CN" sz="1800" dirty="0">
              <a:latin typeface="Times New Roman" panose="02020603050405020304" pitchFamily="18" charset="0"/>
              <a:ea typeface="Times New Roman" panose="02020603050405020304" pitchFamily="18" charset="0"/>
              <a:cs typeface="Times New Roman" panose="02020603050405020304" pitchFamily="18" charset="0"/>
            </a:endParaRPr>
          </a:p>
          <a:p>
            <a:pPr marL="50800" indent="0" algn="just">
              <a:buNone/>
            </a:pPr>
            <a:r>
              <a:rPr lang="en-US" altLang="zh-CN"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sz="1800" dirty="0">
                <a:latin typeface="Times New Roman" panose="02020603050405020304" pitchFamily="18" charset="0"/>
                <a:ea typeface="Times New Roman" panose="02020603050405020304" pitchFamily="18" charset="0"/>
                <a:cs typeface="Times New Roman" panose="02020603050405020304" pitchFamily="18" charset="0"/>
              </a:rPr>
              <a:t>L</a:t>
            </a:r>
            <a:r>
              <a:rPr lang="zh-CN" sz="1800" dirty="0">
                <a:effectLst/>
                <a:latin typeface="Times New Roman" panose="02020603050405020304" pitchFamily="18" charset="0"/>
                <a:ea typeface="Times New Roman" panose="02020603050405020304" pitchFamily="18" charset="0"/>
                <a:cs typeface="Times New Roman" panose="02020603050405020304" pitchFamily="18" charset="0"/>
              </a:rPr>
              <a:t>angkah penting yang perlu diambil untuk mengintegrasikan nilai-nilai karakter dalam berbagai aspek manajemen dan kegiatan di sekolah. Pertama, nilai-nilai karakter harus diterapkan dalam seluruh kegiatan manajemen sekolah. Kedua, integrasi nilai-nilai karakter juga perlu dilakukan dalam semua kegiatan kinerja sekolah secara menyeluruh. Ketiga, nilai-nilai karakter harus diintegrasikan dalam setiap aspek kinerja personil. Keempat, penting untuk menyematkan nilai-nilai karakter dalam seluruh layanan pendidikan yang diberikan. Terakhir, integrasi nilai-nilai karakter juga harus tercermin dalam seluruh kegiatan pembelajaran</a:t>
            </a:r>
            <a:r>
              <a:rPr lang="en-US" altLang="zh-CN" sz="1800" dirty="0">
                <a:latin typeface="Times New Roman" panose="02020603050405020304" pitchFamily="18" charset="0"/>
                <a:ea typeface="Times New Roman" panose="02020603050405020304" pitchFamily="18" charset="0"/>
                <a:cs typeface="Times New Roman" panose="02020603050405020304" pitchFamily="18" charset="0"/>
              </a:rPr>
              <a:t>.</a:t>
            </a:r>
            <a:endParaRPr lang="en-US" altLang="zh-CN"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50800" indent="0" algn="just">
              <a:buNone/>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cs typeface="Times New Roman" panose="02020603050405020304" pitchFamily="18" charset="0"/>
              </a:rPr>
              <a:t>Seperti</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id-ID" sz="1800" dirty="0">
                <a:effectLst/>
                <a:latin typeface="Times New Roman" panose="02020603050405020304" pitchFamily="18" charset="0"/>
                <a:ea typeface="Times New Roman" panose="02020603050405020304" pitchFamily="18" charset="0"/>
                <a:cs typeface="Times New Roman" panose="02020603050405020304" pitchFamily="18" charset="0"/>
              </a:rPr>
              <a:t>di SD Muhammadiyah 1 Taman Sidoarjo manajemen kesiswaan telah dibentuk sebagai bagian dari upaya pembentukan karakter siswa secara sistematis, adanya manajemen kesiswaan disekolah ini salah satu wujud untuk mengembangkan keterampilan siswa, mencerdaskan kehidupannya serta membentuk karakter dan peradaban bangsa yang bernilai </a:t>
            </a:r>
            <a:r>
              <a:rPr lang="zh-CN"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religius, integritas, mandiri, nasionalis, dan gotong royong</a:t>
            </a:r>
            <a:r>
              <a:rPr lang="en-US" altLang="zh-CN"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50800" indent="0" algn="ctr">
              <a:buNone/>
            </a:pPr>
            <a:r>
              <a:rPr lang="zh-CN"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Dengan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pemaparan</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di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atas</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studi</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ini</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mempunyai</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tujuan</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guna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menganalisis</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implementasi</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manajemen</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kesiswaan</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dalam</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membentuk</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karkater</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siswa</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beserta</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dampaknya</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ID"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50800" indent="0" algn="just">
              <a:buNone/>
            </a:pPr>
            <a:endPar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50800" indent="0" algn="just">
              <a:buNone/>
            </a:pPr>
            <a:endParaRPr lang="en-ID" dirty="0"/>
          </a:p>
        </p:txBody>
      </p:sp>
    </p:spTree>
    <p:extLst>
      <p:ext uri="{BB962C8B-B14F-4D97-AF65-F5344CB8AC3E}">
        <p14:creationId xmlns:p14="http://schemas.microsoft.com/office/powerpoint/2010/main" val="2161301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g104f7abbb21_0_303"/>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a:t>Metode</a:t>
            </a:r>
            <a:endParaRPr/>
          </a:p>
        </p:txBody>
      </p:sp>
      <p:pic>
        <p:nvPicPr>
          <p:cNvPr id="4" name="object 3">
            <a:extLst>
              <a:ext uri="{FF2B5EF4-FFF2-40B4-BE49-F238E27FC236}">
                <a16:creationId xmlns:a16="http://schemas.microsoft.com/office/drawing/2014/main" id="{081E7F52-80EB-4EB6-AA0D-A8871B6825B1}"/>
              </a:ext>
            </a:extLst>
          </p:cNvPr>
          <p:cNvPicPr/>
          <p:nvPr/>
        </p:nvPicPr>
        <p:blipFill>
          <a:blip r:embed="rId3" cstate="print"/>
          <a:stretch>
            <a:fillRect/>
          </a:stretch>
        </p:blipFill>
        <p:spPr>
          <a:xfrm>
            <a:off x="506348" y="2540635"/>
            <a:ext cx="10610088" cy="2215896"/>
          </a:xfrm>
          <a:prstGeom prst="rect">
            <a:avLst/>
          </a:prstGeom>
        </p:spPr>
      </p:pic>
      <p:sp>
        <p:nvSpPr>
          <p:cNvPr id="7" name="object 4">
            <a:extLst>
              <a:ext uri="{FF2B5EF4-FFF2-40B4-BE49-F238E27FC236}">
                <a16:creationId xmlns:a16="http://schemas.microsoft.com/office/drawing/2014/main" id="{15267499-90AE-43BC-BF8B-87F720E77882}"/>
              </a:ext>
            </a:extLst>
          </p:cNvPr>
          <p:cNvSpPr txBox="1">
            <a:spLocks noGrp="1"/>
          </p:cNvSpPr>
          <p:nvPr>
            <p:ph type="body" idx="1"/>
          </p:nvPr>
        </p:nvSpPr>
        <p:spPr>
          <a:xfrm>
            <a:off x="0" y="4352925"/>
            <a:ext cx="2143125" cy="1284967"/>
          </a:xfrm>
          <a:prstGeom prst="rect">
            <a:avLst/>
          </a:prstGeom>
        </p:spPr>
        <p:txBody>
          <a:bodyPr vert="horz" wrap="square" lIns="0" tIns="106680" rIns="0" bIns="0" rtlCol="0">
            <a:spAutoFit/>
          </a:bodyPr>
          <a:lstStyle/>
          <a:p>
            <a:pPr marL="50800" indent="0" algn="ctr">
              <a:lnSpc>
                <a:spcPct val="100000"/>
              </a:lnSpc>
              <a:spcBef>
                <a:spcPts val="840"/>
              </a:spcBef>
              <a:buNone/>
            </a:pPr>
            <a:r>
              <a:rPr lang="en-ID" sz="1600" b="1" spc="-10" dirty="0" err="1">
                <a:solidFill>
                  <a:srgbClr val="404040"/>
                </a:solidFill>
                <a:latin typeface="Century Gothic" panose="020B0502020202020204" pitchFamily="34" charset="0"/>
                <a:cs typeface="Calibri"/>
              </a:rPr>
              <a:t>Jenis</a:t>
            </a:r>
            <a:endParaRPr sz="1600" dirty="0">
              <a:latin typeface="Century Gothic" panose="020B0502020202020204" pitchFamily="34" charset="0"/>
              <a:cs typeface="Calibri"/>
            </a:endParaRPr>
          </a:p>
          <a:p>
            <a:pPr marL="50800" indent="0" algn="ctr">
              <a:lnSpc>
                <a:spcPct val="100000"/>
              </a:lnSpc>
              <a:spcBef>
                <a:spcPts val="740"/>
              </a:spcBef>
              <a:buNone/>
            </a:pPr>
            <a:r>
              <a:rPr sz="1600" dirty="0" err="1">
                <a:solidFill>
                  <a:srgbClr val="404040"/>
                </a:solidFill>
                <a:latin typeface="Century Gothic" panose="020B0502020202020204" pitchFamily="34" charset="0"/>
                <a:cs typeface="Calibri"/>
              </a:rPr>
              <a:t>Penelitian</a:t>
            </a:r>
            <a:r>
              <a:rPr sz="1600" spc="-5" dirty="0">
                <a:solidFill>
                  <a:srgbClr val="404040"/>
                </a:solidFill>
                <a:latin typeface="Century Gothic" panose="020B0502020202020204" pitchFamily="34" charset="0"/>
                <a:cs typeface="Calibri"/>
              </a:rPr>
              <a:t> </a:t>
            </a:r>
            <a:r>
              <a:rPr lang="en-US" sz="1600" spc="-5" dirty="0" err="1">
                <a:solidFill>
                  <a:srgbClr val="404040"/>
                </a:solidFill>
                <a:latin typeface="Century Gothic" panose="020B0502020202020204" pitchFamily="34" charset="0"/>
                <a:cs typeface="Calibri"/>
              </a:rPr>
              <a:t>kualitatif</a:t>
            </a:r>
            <a:r>
              <a:rPr lang="en-US" sz="1600" spc="-5" dirty="0">
                <a:solidFill>
                  <a:srgbClr val="404040"/>
                </a:solidFill>
                <a:latin typeface="Century Gothic" panose="020B0502020202020204" pitchFamily="34" charset="0"/>
                <a:cs typeface="Calibri"/>
              </a:rPr>
              <a:t> </a:t>
            </a:r>
            <a:r>
              <a:rPr lang="en-US" sz="1600" spc="-5" dirty="0" err="1">
                <a:solidFill>
                  <a:srgbClr val="404040"/>
                </a:solidFill>
                <a:latin typeface="Century Gothic" panose="020B0502020202020204" pitchFamily="34" charset="0"/>
                <a:cs typeface="Calibri"/>
              </a:rPr>
              <a:t>dengan</a:t>
            </a:r>
            <a:r>
              <a:rPr lang="en-US" sz="1600" spc="-5" dirty="0">
                <a:solidFill>
                  <a:srgbClr val="404040"/>
                </a:solidFill>
                <a:latin typeface="Century Gothic" panose="020B0502020202020204" pitchFamily="34" charset="0"/>
                <a:cs typeface="Calibri"/>
              </a:rPr>
              <a:t> </a:t>
            </a:r>
            <a:r>
              <a:rPr lang="en-US" sz="1600" spc="-5" dirty="0" err="1">
                <a:solidFill>
                  <a:srgbClr val="404040"/>
                </a:solidFill>
                <a:latin typeface="Century Gothic" panose="020B0502020202020204" pitchFamily="34" charset="0"/>
                <a:cs typeface="Calibri"/>
              </a:rPr>
              <a:t>pendekatan</a:t>
            </a:r>
            <a:r>
              <a:rPr lang="en-US" sz="1600" spc="-5" dirty="0">
                <a:solidFill>
                  <a:srgbClr val="404040"/>
                </a:solidFill>
                <a:latin typeface="Century Gothic" panose="020B0502020202020204" pitchFamily="34" charset="0"/>
                <a:cs typeface="Calibri"/>
              </a:rPr>
              <a:t> </a:t>
            </a:r>
            <a:r>
              <a:rPr lang="en-US" sz="1600" spc="-5" dirty="0" err="1">
                <a:solidFill>
                  <a:srgbClr val="404040"/>
                </a:solidFill>
                <a:latin typeface="Century Gothic" panose="020B0502020202020204" pitchFamily="34" charset="0"/>
                <a:cs typeface="Calibri"/>
              </a:rPr>
              <a:t>fenomenologi</a:t>
            </a:r>
            <a:endParaRPr sz="1600" dirty="0">
              <a:latin typeface="Century Gothic" panose="020B0502020202020204" pitchFamily="34" charset="0"/>
              <a:cs typeface="Calibri"/>
            </a:endParaRPr>
          </a:p>
        </p:txBody>
      </p:sp>
      <p:sp>
        <p:nvSpPr>
          <p:cNvPr id="8" name="object 8">
            <a:extLst>
              <a:ext uri="{FF2B5EF4-FFF2-40B4-BE49-F238E27FC236}">
                <a16:creationId xmlns:a16="http://schemas.microsoft.com/office/drawing/2014/main" id="{1B9E249A-4BAB-4555-B833-C01202B1C1CD}"/>
              </a:ext>
            </a:extLst>
          </p:cNvPr>
          <p:cNvSpPr txBox="1"/>
          <p:nvPr/>
        </p:nvSpPr>
        <p:spPr>
          <a:xfrm>
            <a:off x="2595826" y="1603841"/>
            <a:ext cx="2298664" cy="936794"/>
          </a:xfrm>
          <a:prstGeom prst="rect">
            <a:avLst/>
          </a:prstGeom>
        </p:spPr>
        <p:txBody>
          <a:bodyPr vert="horz" wrap="square" lIns="0" tIns="107314" rIns="0" bIns="0" rtlCol="0">
            <a:spAutoFit/>
          </a:bodyPr>
          <a:lstStyle/>
          <a:p>
            <a:pPr marL="1905" algn="ctr">
              <a:lnSpc>
                <a:spcPct val="100000"/>
              </a:lnSpc>
              <a:spcBef>
                <a:spcPts val="844"/>
              </a:spcBef>
            </a:pPr>
            <a:r>
              <a:rPr lang="en-ID" sz="1600" b="1" dirty="0">
                <a:solidFill>
                  <a:srgbClr val="404040"/>
                </a:solidFill>
                <a:latin typeface="Century Gothic" panose="020B0502020202020204" pitchFamily="34" charset="0"/>
                <a:cs typeface="Calibri"/>
              </a:rPr>
              <a:t>Lokasi</a:t>
            </a:r>
            <a:r>
              <a:rPr lang="en-ID" sz="1600" b="1" spc="-40" dirty="0">
                <a:solidFill>
                  <a:srgbClr val="404040"/>
                </a:solidFill>
                <a:latin typeface="Century Gothic" panose="020B0502020202020204" pitchFamily="34" charset="0"/>
                <a:cs typeface="Calibri"/>
              </a:rPr>
              <a:t> </a:t>
            </a:r>
            <a:r>
              <a:rPr lang="en-ID" sz="1600" b="1" spc="-10" dirty="0" err="1">
                <a:solidFill>
                  <a:srgbClr val="404040"/>
                </a:solidFill>
                <a:latin typeface="Century Gothic" panose="020B0502020202020204" pitchFamily="34" charset="0"/>
                <a:cs typeface="Calibri"/>
              </a:rPr>
              <a:t>Penelitian</a:t>
            </a:r>
            <a:endParaRPr sz="1600" dirty="0">
              <a:latin typeface="Century Gothic" panose="020B0502020202020204" pitchFamily="34" charset="0"/>
              <a:cs typeface="Calibri"/>
            </a:endParaRPr>
          </a:p>
          <a:p>
            <a:pPr marL="12700" marR="5080" algn="ctr">
              <a:lnSpc>
                <a:spcPct val="100000"/>
              </a:lnSpc>
              <a:spcBef>
                <a:spcPts val="745"/>
              </a:spcBef>
            </a:pPr>
            <a:r>
              <a:rPr lang="en-US" sz="1600" spc="-10" dirty="0">
                <a:solidFill>
                  <a:srgbClr val="404040"/>
                </a:solidFill>
                <a:latin typeface="Century Gothic" panose="020B0502020202020204" pitchFamily="34" charset="0"/>
                <a:cs typeface="Calibri"/>
              </a:rPr>
              <a:t>SD Muhammadiyah 1  Taman  </a:t>
            </a:r>
            <a:r>
              <a:rPr lang="en-US" sz="1600" spc="-10" dirty="0" err="1">
                <a:solidFill>
                  <a:srgbClr val="404040"/>
                </a:solidFill>
                <a:latin typeface="Century Gothic" panose="020B0502020202020204" pitchFamily="34" charset="0"/>
                <a:cs typeface="Calibri"/>
              </a:rPr>
              <a:t>Sidoarjo</a:t>
            </a:r>
            <a:endParaRPr sz="1600" dirty="0">
              <a:latin typeface="Century Gothic" panose="020B0502020202020204" pitchFamily="34" charset="0"/>
              <a:cs typeface="Calibri"/>
            </a:endParaRPr>
          </a:p>
        </p:txBody>
      </p:sp>
      <p:sp>
        <p:nvSpPr>
          <p:cNvPr id="9" name="object 6">
            <a:extLst>
              <a:ext uri="{FF2B5EF4-FFF2-40B4-BE49-F238E27FC236}">
                <a16:creationId xmlns:a16="http://schemas.microsoft.com/office/drawing/2014/main" id="{A0A6640E-9215-49AC-A2AE-D307F6050B7D}"/>
              </a:ext>
            </a:extLst>
          </p:cNvPr>
          <p:cNvSpPr txBox="1"/>
          <p:nvPr/>
        </p:nvSpPr>
        <p:spPr>
          <a:xfrm>
            <a:off x="6731616" y="1770395"/>
            <a:ext cx="2934898" cy="936794"/>
          </a:xfrm>
          <a:prstGeom prst="rect">
            <a:avLst/>
          </a:prstGeom>
        </p:spPr>
        <p:txBody>
          <a:bodyPr vert="horz" wrap="square" lIns="0" tIns="107314" rIns="0" bIns="0" rtlCol="0">
            <a:spAutoFit/>
          </a:bodyPr>
          <a:lstStyle/>
          <a:p>
            <a:pPr algn="ctr">
              <a:lnSpc>
                <a:spcPct val="100000"/>
              </a:lnSpc>
              <a:spcBef>
                <a:spcPts val="844"/>
              </a:spcBef>
            </a:pPr>
            <a:r>
              <a:rPr sz="1600" b="1" spc="-20" dirty="0">
                <a:solidFill>
                  <a:srgbClr val="404040"/>
                </a:solidFill>
                <a:latin typeface="Century Gothic" panose="020B0502020202020204" pitchFamily="34" charset="0"/>
                <a:cs typeface="Calibri"/>
              </a:rPr>
              <a:t>Teknik</a:t>
            </a:r>
            <a:r>
              <a:rPr sz="1600" b="1" spc="20" dirty="0">
                <a:solidFill>
                  <a:srgbClr val="404040"/>
                </a:solidFill>
                <a:latin typeface="Century Gothic" panose="020B0502020202020204" pitchFamily="34" charset="0"/>
                <a:cs typeface="Calibri"/>
              </a:rPr>
              <a:t> </a:t>
            </a:r>
            <a:r>
              <a:rPr sz="1600" b="1" spc="-10" dirty="0">
                <a:solidFill>
                  <a:srgbClr val="404040"/>
                </a:solidFill>
                <a:latin typeface="Century Gothic" panose="020B0502020202020204" pitchFamily="34" charset="0"/>
                <a:cs typeface="Calibri"/>
              </a:rPr>
              <a:t>Pengumpulan</a:t>
            </a:r>
            <a:r>
              <a:rPr sz="1600" b="1" spc="5" dirty="0">
                <a:solidFill>
                  <a:srgbClr val="404040"/>
                </a:solidFill>
                <a:latin typeface="Century Gothic" panose="020B0502020202020204" pitchFamily="34" charset="0"/>
                <a:cs typeface="Calibri"/>
              </a:rPr>
              <a:t> </a:t>
            </a:r>
            <a:r>
              <a:rPr sz="1600" b="1" spc="-20" dirty="0">
                <a:solidFill>
                  <a:srgbClr val="404040"/>
                </a:solidFill>
                <a:latin typeface="Century Gothic" panose="020B0502020202020204" pitchFamily="34" charset="0"/>
                <a:cs typeface="Calibri"/>
              </a:rPr>
              <a:t>Data</a:t>
            </a:r>
            <a:endParaRPr sz="1600" dirty="0">
              <a:latin typeface="Century Gothic" panose="020B0502020202020204" pitchFamily="34" charset="0"/>
              <a:cs typeface="Calibri"/>
            </a:endParaRPr>
          </a:p>
          <a:p>
            <a:pPr marL="18415" marR="6350" algn="ctr">
              <a:lnSpc>
                <a:spcPct val="100000"/>
              </a:lnSpc>
              <a:spcBef>
                <a:spcPts val="745"/>
              </a:spcBef>
            </a:pPr>
            <a:r>
              <a:rPr sz="1600" spc="-10" dirty="0">
                <a:solidFill>
                  <a:srgbClr val="404040"/>
                </a:solidFill>
                <a:latin typeface="Century Gothic" panose="020B0502020202020204" pitchFamily="34" charset="0"/>
                <a:cs typeface="Calibri"/>
              </a:rPr>
              <a:t>Wawancara,</a:t>
            </a:r>
            <a:r>
              <a:rPr sz="1600" spc="-40" dirty="0">
                <a:solidFill>
                  <a:srgbClr val="404040"/>
                </a:solidFill>
                <a:latin typeface="Century Gothic" panose="020B0502020202020204" pitchFamily="34" charset="0"/>
                <a:cs typeface="Calibri"/>
              </a:rPr>
              <a:t> </a:t>
            </a:r>
            <a:r>
              <a:rPr sz="1600" dirty="0">
                <a:solidFill>
                  <a:srgbClr val="404040"/>
                </a:solidFill>
                <a:latin typeface="Century Gothic" panose="020B0502020202020204" pitchFamily="34" charset="0"/>
                <a:cs typeface="Calibri"/>
              </a:rPr>
              <a:t>observasi</a:t>
            </a:r>
            <a:r>
              <a:rPr sz="1600" spc="-55" dirty="0">
                <a:solidFill>
                  <a:srgbClr val="404040"/>
                </a:solidFill>
                <a:latin typeface="Century Gothic" panose="020B0502020202020204" pitchFamily="34" charset="0"/>
                <a:cs typeface="Calibri"/>
              </a:rPr>
              <a:t> </a:t>
            </a:r>
            <a:r>
              <a:rPr sz="1600" spc="-25" dirty="0">
                <a:solidFill>
                  <a:srgbClr val="404040"/>
                </a:solidFill>
                <a:latin typeface="Century Gothic" panose="020B0502020202020204" pitchFamily="34" charset="0"/>
                <a:cs typeface="Calibri"/>
              </a:rPr>
              <a:t>dan </a:t>
            </a:r>
            <a:r>
              <a:rPr sz="1600" spc="-10" dirty="0">
                <a:solidFill>
                  <a:srgbClr val="404040"/>
                </a:solidFill>
                <a:latin typeface="Century Gothic" panose="020B0502020202020204" pitchFamily="34" charset="0"/>
                <a:cs typeface="Calibri"/>
              </a:rPr>
              <a:t>dokumentasi</a:t>
            </a:r>
            <a:endParaRPr sz="1600" dirty="0">
              <a:latin typeface="Century Gothic" panose="020B0502020202020204" pitchFamily="34" charset="0"/>
              <a:cs typeface="Calibri"/>
            </a:endParaRPr>
          </a:p>
        </p:txBody>
      </p:sp>
      <p:sp>
        <p:nvSpPr>
          <p:cNvPr id="10" name="object 7">
            <a:extLst>
              <a:ext uri="{FF2B5EF4-FFF2-40B4-BE49-F238E27FC236}">
                <a16:creationId xmlns:a16="http://schemas.microsoft.com/office/drawing/2014/main" id="{B377EF3A-DCD8-4585-9825-69920D6D9806}"/>
              </a:ext>
            </a:extLst>
          </p:cNvPr>
          <p:cNvSpPr txBox="1"/>
          <p:nvPr/>
        </p:nvSpPr>
        <p:spPr>
          <a:xfrm>
            <a:off x="9318972" y="4516890"/>
            <a:ext cx="2603299" cy="689932"/>
          </a:xfrm>
          <a:prstGeom prst="rect">
            <a:avLst/>
          </a:prstGeom>
        </p:spPr>
        <p:txBody>
          <a:bodyPr vert="horz" wrap="square" lIns="0" tIns="106680" rIns="0" bIns="0" rtlCol="0">
            <a:spAutoFit/>
          </a:bodyPr>
          <a:lstStyle/>
          <a:p>
            <a:pPr marL="399415">
              <a:lnSpc>
                <a:spcPct val="100000"/>
              </a:lnSpc>
              <a:spcBef>
                <a:spcPts val="840"/>
              </a:spcBef>
            </a:pPr>
            <a:r>
              <a:rPr sz="1600" b="1" spc="-20" dirty="0">
                <a:solidFill>
                  <a:srgbClr val="404040"/>
                </a:solidFill>
                <a:latin typeface="Century Gothic" panose="020B0502020202020204" pitchFamily="34" charset="0"/>
                <a:cs typeface="Calibri"/>
              </a:rPr>
              <a:t>Teknik </a:t>
            </a:r>
            <a:r>
              <a:rPr sz="1600" b="1" dirty="0">
                <a:solidFill>
                  <a:srgbClr val="404040"/>
                </a:solidFill>
                <a:latin typeface="Century Gothic" panose="020B0502020202020204" pitchFamily="34" charset="0"/>
                <a:cs typeface="Calibri"/>
              </a:rPr>
              <a:t>Analisis</a:t>
            </a:r>
            <a:r>
              <a:rPr sz="1600" b="1" spc="-15" dirty="0">
                <a:solidFill>
                  <a:srgbClr val="404040"/>
                </a:solidFill>
                <a:latin typeface="Century Gothic" panose="020B0502020202020204" pitchFamily="34" charset="0"/>
                <a:cs typeface="Calibri"/>
              </a:rPr>
              <a:t> </a:t>
            </a:r>
            <a:r>
              <a:rPr sz="1600" b="1" spc="-20" dirty="0">
                <a:solidFill>
                  <a:srgbClr val="404040"/>
                </a:solidFill>
                <a:latin typeface="Century Gothic" panose="020B0502020202020204" pitchFamily="34" charset="0"/>
                <a:cs typeface="Calibri"/>
              </a:rPr>
              <a:t>Data</a:t>
            </a:r>
            <a:endParaRPr sz="1600" dirty="0">
              <a:latin typeface="Century Gothic" panose="020B0502020202020204" pitchFamily="34" charset="0"/>
              <a:cs typeface="Calibri"/>
            </a:endParaRPr>
          </a:p>
          <a:p>
            <a:pPr marL="12700" marR="5080" indent="2540" algn="ctr">
              <a:lnSpc>
                <a:spcPct val="100000"/>
              </a:lnSpc>
              <a:spcBef>
                <a:spcPts val="740"/>
              </a:spcBef>
            </a:pPr>
            <a:r>
              <a:rPr lang="en-ID" sz="1600" dirty="0">
                <a:solidFill>
                  <a:srgbClr val="404040"/>
                </a:solidFill>
                <a:latin typeface="Century Gothic" panose="020B0502020202020204" pitchFamily="34" charset="0"/>
                <a:cs typeface="Calibri"/>
              </a:rPr>
              <a:t> </a:t>
            </a:r>
            <a:r>
              <a:rPr lang="en-ID" sz="1600" dirty="0" err="1">
                <a:solidFill>
                  <a:srgbClr val="404040"/>
                </a:solidFill>
                <a:latin typeface="Century Gothic" panose="020B0502020202020204" pitchFamily="34" charset="0"/>
                <a:cs typeface="Calibri"/>
              </a:rPr>
              <a:t>Triangulasi</a:t>
            </a:r>
            <a:r>
              <a:rPr lang="en-ID" sz="1600" dirty="0">
                <a:solidFill>
                  <a:srgbClr val="404040"/>
                </a:solidFill>
                <a:latin typeface="Century Gothic" panose="020B0502020202020204" pitchFamily="34" charset="0"/>
                <a:cs typeface="Calibri"/>
              </a:rPr>
              <a:t> .</a:t>
            </a:r>
            <a:endParaRPr lang="en-ID" sz="1600" dirty="0">
              <a:latin typeface="Century Gothic" panose="020B0502020202020204" pitchFamily="34" charset="0"/>
              <a:cs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14D66-0ECE-49CD-9574-F53A662BADA2}"/>
              </a:ext>
            </a:extLst>
          </p:cNvPr>
          <p:cNvSpPr>
            <a:spLocks noGrp="1"/>
          </p:cNvSpPr>
          <p:nvPr>
            <p:ph type="title"/>
          </p:nvPr>
        </p:nvSpPr>
        <p:spPr/>
        <p:txBody>
          <a:bodyPr/>
          <a:lstStyle/>
          <a:p>
            <a:r>
              <a:rPr lang="en-US" dirty="0"/>
              <a:t>Hasil</a:t>
            </a:r>
            <a:endParaRPr lang="en-ID" dirty="0"/>
          </a:p>
        </p:txBody>
      </p:sp>
      <p:sp>
        <p:nvSpPr>
          <p:cNvPr id="3" name="Text Placeholder 2">
            <a:extLst>
              <a:ext uri="{FF2B5EF4-FFF2-40B4-BE49-F238E27FC236}">
                <a16:creationId xmlns:a16="http://schemas.microsoft.com/office/drawing/2014/main" id="{3F88314F-583D-4EE0-A218-23FC8045E11A}"/>
              </a:ext>
            </a:extLst>
          </p:cNvPr>
          <p:cNvSpPr>
            <a:spLocks noGrp="1"/>
          </p:cNvSpPr>
          <p:nvPr>
            <p:ph type="body" idx="1"/>
          </p:nvPr>
        </p:nvSpPr>
        <p:spPr/>
        <p:style>
          <a:lnRef idx="0">
            <a:schemeClr val="accent1"/>
          </a:lnRef>
          <a:fillRef idx="3">
            <a:schemeClr val="accent1"/>
          </a:fillRef>
          <a:effectRef idx="3">
            <a:schemeClr val="accent1"/>
          </a:effectRef>
          <a:fontRef idx="minor">
            <a:schemeClr val="lt1"/>
          </a:fontRef>
        </p:style>
        <p:txBody>
          <a:bodyPr>
            <a:normAutofit/>
          </a:bodyPr>
          <a:lstStyle/>
          <a:p>
            <a:pPr marL="50800" indent="0" algn="ctr">
              <a:buNone/>
            </a:pPr>
            <a:r>
              <a:rPr lang="en-US" sz="1800" b="1" dirty="0" err="1">
                <a:effectLst/>
                <a:latin typeface="Times New Roman" panose="02020603050405020304" pitchFamily="18" charset="0"/>
                <a:ea typeface="Times New Roman" panose="02020603050405020304" pitchFamily="18" charset="0"/>
                <a:cs typeface="Times New Roman" panose="02020603050405020304" pitchFamily="18" charset="0"/>
              </a:rPr>
              <a:t>Perencanaan</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cs typeface="Times New Roman" panose="02020603050405020304" pitchFamily="18" charset="0"/>
              </a:rPr>
              <a:t>Manajemen</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cs typeface="Times New Roman" panose="02020603050405020304" pitchFamily="18" charset="0"/>
              </a:rPr>
              <a:t>Kesiswaan</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cs typeface="Times New Roman" panose="02020603050405020304" pitchFamily="18" charset="0"/>
              </a:rPr>
              <a:t>dalam</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cs typeface="Times New Roman" panose="02020603050405020304" pitchFamily="18" charset="0"/>
              </a:rPr>
              <a:t>membentuk</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cs typeface="Times New Roman" panose="02020603050405020304" pitchFamily="18" charset="0"/>
              </a:rPr>
              <a:t>karakter</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cs typeface="Times New Roman" panose="02020603050405020304" pitchFamily="18" charset="0"/>
              </a:rPr>
              <a:t>siswa</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 di SD Muhammadiyah 1 Taman </a:t>
            </a:r>
            <a:r>
              <a:rPr lang="en-US" sz="1800" b="1" dirty="0" err="1">
                <a:effectLst/>
                <a:latin typeface="Times New Roman" panose="02020603050405020304" pitchFamily="18" charset="0"/>
                <a:ea typeface="Times New Roman" panose="02020603050405020304" pitchFamily="18" charset="0"/>
                <a:cs typeface="Times New Roman" panose="02020603050405020304" pitchFamily="18" charset="0"/>
              </a:rPr>
              <a:t>Sidoarjo</a:t>
            </a:r>
            <a:endParaRPr lang="en-US" sz="1800" b="1" dirty="0">
              <a:latin typeface="Times New Roman" panose="02020603050405020304" pitchFamily="18" charset="0"/>
              <a:ea typeface="Times New Roman" panose="02020603050405020304" pitchFamily="18" charset="0"/>
              <a:cs typeface="Times New Roman" panose="02020603050405020304" pitchFamily="18" charset="0"/>
            </a:endParaRPr>
          </a:p>
          <a:p>
            <a:pPr marL="50800" indent="0" algn="ctr">
              <a:buNone/>
            </a:pPr>
            <a:endPar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50800" indent="0" algn="just">
              <a:buNone/>
            </a:pPr>
            <a:r>
              <a:rPr lang="en-US" sz="2000" dirty="0" err="1">
                <a:latin typeface="Times New Roman" panose="02020603050405020304" pitchFamily="18" charset="0"/>
                <a:ea typeface="Times New Roman" panose="02020603050405020304" pitchFamily="18" charset="0"/>
              </a:rPr>
              <a:t>Berdasarkan</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hasil</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wawancara</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tersebut</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yakni</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pertama</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dalam</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melangsungkan</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analisis</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atas</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kemampuan</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bakat</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serta</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minat</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dari</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siswa</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dalam</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menentukan</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sebuah</a:t>
            </a:r>
            <a:r>
              <a:rPr lang="en-US" sz="2000" dirty="0">
                <a:latin typeface="Times New Roman" panose="02020603050405020304" pitchFamily="18" charset="0"/>
                <a:ea typeface="Times New Roman" panose="02020603050405020304" pitchFamily="18" charset="0"/>
              </a:rPr>
              <a:t> program yang </a:t>
            </a:r>
            <a:r>
              <a:rPr lang="en-US" sz="2000" dirty="0" err="1">
                <a:latin typeface="Times New Roman" panose="02020603050405020304" pitchFamily="18" charset="0"/>
                <a:ea typeface="Times New Roman" panose="02020603050405020304" pitchFamily="18" charset="0"/>
              </a:rPr>
              <a:t>akan</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direncanakan</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baik</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akademik</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maupun</a:t>
            </a:r>
            <a:r>
              <a:rPr lang="en-US" sz="2000" dirty="0">
                <a:latin typeface="Times New Roman" panose="02020603050405020304" pitchFamily="18" charset="0"/>
                <a:ea typeface="Times New Roman" panose="02020603050405020304" pitchFamily="18" charset="0"/>
              </a:rPr>
              <a:t> non </a:t>
            </a:r>
            <a:r>
              <a:rPr lang="en-US" sz="2000" dirty="0" err="1">
                <a:latin typeface="Times New Roman" panose="02020603050405020304" pitchFamily="18" charset="0"/>
                <a:ea typeface="Times New Roman" panose="02020603050405020304" pitchFamily="18" charset="0"/>
              </a:rPr>
              <a:t>akademik</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Kedua</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merencanakan</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suatu</a:t>
            </a:r>
            <a:r>
              <a:rPr lang="en-US" sz="2000" dirty="0">
                <a:latin typeface="Times New Roman" panose="02020603050405020304" pitchFamily="18" charset="0"/>
                <a:ea typeface="Times New Roman" panose="02020603050405020304" pitchFamily="18" charset="0"/>
              </a:rPr>
              <a:t> program yang </a:t>
            </a:r>
            <a:r>
              <a:rPr lang="en-US" sz="2000" dirty="0" err="1">
                <a:latin typeface="Times New Roman" panose="02020603050405020304" pitchFamily="18" charset="0"/>
                <a:ea typeface="Times New Roman" panose="02020603050405020304" pitchFamily="18" charset="0"/>
              </a:rPr>
              <a:t>dapat</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menunjang</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pembentukan</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karakter</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siswa</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baik</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sisi</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akademik</a:t>
            </a:r>
            <a:r>
              <a:rPr lang="en-US" sz="2000" dirty="0">
                <a:latin typeface="Times New Roman" panose="02020603050405020304" pitchFamily="18" charset="0"/>
                <a:ea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rPr>
              <a:t>maupun</a:t>
            </a:r>
            <a:r>
              <a:rPr lang="en-US" sz="2000" dirty="0">
                <a:latin typeface="Times New Roman" panose="02020603050405020304" pitchFamily="18" charset="0"/>
                <a:ea typeface="Times New Roman" panose="02020603050405020304" pitchFamily="18" charset="0"/>
              </a:rPr>
              <a:t> non </a:t>
            </a:r>
            <a:r>
              <a:rPr lang="en-US" sz="2000" dirty="0" err="1">
                <a:latin typeface="Times New Roman" panose="02020603050405020304" pitchFamily="18" charset="0"/>
                <a:ea typeface="Times New Roman" panose="02020603050405020304" pitchFamily="18" charset="0"/>
              </a:rPr>
              <a:t>akademik</a:t>
            </a:r>
            <a:endParaRPr lang="en-US" sz="2000" dirty="0">
              <a:latin typeface="Times New Roman" panose="02020603050405020304" pitchFamily="18" charset="0"/>
              <a:ea typeface="Times New Roman" panose="02020603050405020304" pitchFamily="18" charset="0"/>
            </a:endParaRPr>
          </a:p>
          <a:p>
            <a:pPr marL="50800" indent="0" algn="just">
              <a:buNone/>
            </a:pPr>
            <a:r>
              <a:rPr lang="en-US" sz="2000" dirty="0" err="1">
                <a:latin typeface="Times New Roman" panose="02020603050405020304" pitchFamily="18" charset="0"/>
                <a:ea typeface="Times New Roman" panose="02020603050405020304" pitchFamily="18" charset="0"/>
              </a:rPr>
              <a:t>P</a:t>
            </a:r>
            <a:r>
              <a:rPr lang="en-US" sz="2000" dirty="0" err="1">
                <a:effectLst/>
                <a:latin typeface="Times New Roman" panose="02020603050405020304" pitchFamily="18" charset="0"/>
                <a:ea typeface="Times New Roman" panose="02020603050405020304" pitchFamily="18" charset="0"/>
              </a:rPr>
              <a:t>embentukan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adalah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elemen</a:t>
            </a:r>
            <a:r>
              <a:rPr lang="en-US" sz="2000" dirty="0">
                <a:effectLst/>
                <a:latin typeface="Times New Roman" panose="02020603050405020304" pitchFamily="18" charset="0"/>
                <a:ea typeface="Times New Roman" panose="02020603050405020304" pitchFamily="18" charset="0"/>
              </a:rPr>
              <a:t> yang sangat </a:t>
            </a:r>
            <a:r>
              <a:rPr lang="en-US" sz="2000" dirty="0" err="1">
                <a:effectLst/>
                <a:latin typeface="Times New Roman" panose="02020603050405020304" pitchFamily="18" charset="0"/>
                <a:ea typeface="Times New Roman" panose="02020603050405020304" pitchFamily="18" charset="0"/>
              </a:rPr>
              <a:t>krusial</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proses </a:t>
            </a:r>
            <a:r>
              <a:rPr lang="en-US" sz="2000" dirty="0" err="1">
                <a:effectLst/>
                <a:latin typeface="Times New Roman" panose="02020603050405020304" pitchFamily="18" charset="0"/>
                <a:ea typeface="Times New Roman" panose="02020603050405020304" pitchFamily="18" charset="0"/>
              </a:rPr>
              <a:t>pendidikan</a:t>
            </a:r>
            <a:r>
              <a:rPr lang="en-US" sz="2000" dirty="0">
                <a:effectLst/>
                <a:latin typeface="Times New Roman" panose="02020603050405020304" pitchFamily="18" charset="0"/>
                <a:ea typeface="Times New Roman" panose="02020603050405020304" pitchFamily="18" charset="0"/>
              </a:rPr>
              <a:t> di </a:t>
            </a:r>
            <a:r>
              <a:rPr lang="en-US" sz="2000" dirty="0" err="1">
                <a:effectLst/>
                <a:latin typeface="Times New Roman" panose="02020603050405020304" pitchFamily="18" charset="0"/>
                <a:ea typeface="Times New Roman" panose="02020603050405020304" pitchFamily="18" charset="0"/>
              </a:rPr>
              <a:t>sekolah</a:t>
            </a:r>
            <a:r>
              <a:rPr lang="en-US" sz="2000" dirty="0">
                <a:effectLst/>
                <a:latin typeface="Times New Roman" panose="02020603050405020304" pitchFamily="18" charset="0"/>
                <a:ea typeface="Times New Roman" panose="02020603050405020304" pitchFamily="18" charset="0"/>
              </a:rPr>
              <a:t>. Pada </a:t>
            </a:r>
            <a:r>
              <a:rPr lang="en-US" sz="2000" dirty="0" err="1">
                <a:effectLst/>
                <a:latin typeface="Times New Roman" panose="02020603050405020304" pitchFamily="18" charset="0"/>
                <a:ea typeface="Times New Roman" panose="02020603050405020304" pitchFamily="18" charset="0"/>
              </a:rPr>
              <a:t>pembentukan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berkembang</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menjadi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individu</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beretika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serta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memiliki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citra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positif</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serta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mampu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menghindari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perilaku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negatif</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seperti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perundungan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kekerasan</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menyontek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Religius</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mencakup</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nilai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ketaqwaan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kepada</a:t>
            </a:r>
            <a:r>
              <a:rPr lang="en-US" sz="2000" dirty="0">
                <a:effectLst/>
                <a:latin typeface="Times New Roman" panose="02020603050405020304" pitchFamily="18" charset="0"/>
                <a:ea typeface="Times New Roman" panose="02020603050405020304" pitchFamily="18" charset="0"/>
              </a:rPr>
              <a:t> Tuhan, </a:t>
            </a:r>
            <a:r>
              <a:rPr lang="en-US" sz="2000" dirty="0" err="1">
                <a:effectLst/>
                <a:latin typeface="Times New Roman" panose="02020603050405020304" pitchFamily="18" charset="0"/>
                <a:ea typeface="Times New Roman" panose="02020603050405020304" pitchFamily="18" charset="0"/>
              </a:rPr>
              <a:t>menghargai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perbedaan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disiplin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teguh</a:t>
            </a:r>
            <a:r>
              <a:rPr lang="en-US" sz="2000" dirty="0">
                <a:effectLst/>
                <a:latin typeface="Times New Roman" panose="02020603050405020304" pitchFamily="18" charset="0"/>
                <a:ea typeface="Times New Roman" panose="02020603050405020304" pitchFamily="18" charset="0"/>
              </a:rPr>
              <a:t> pada </a:t>
            </a:r>
            <a:r>
              <a:rPr lang="en-US" sz="2000" dirty="0" err="1">
                <a:effectLst/>
                <a:latin typeface="Times New Roman" panose="02020603050405020304" pitchFamily="18" charset="0"/>
                <a:ea typeface="Times New Roman" panose="02020603050405020304" pitchFamily="18" charset="0"/>
              </a:rPr>
              <a:t>prinsip</a:t>
            </a:r>
            <a:r>
              <a:rPr lang="en-US" sz="2000" dirty="0">
                <a:effectLst/>
                <a:latin typeface="Times New Roman" panose="02020603050405020304" pitchFamily="18" charset="0"/>
                <a:ea typeface="Times New Roman" panose="02020603050405020304" pitchFamily="18" charset="0"/>
              </a:rPr>
              <a:t>, rasa </a:t>
            </a:r>
            <a:r>
              <a:rPr lang="en-US" sz="2000" dirty="0" err="1">
                <a:effectLst/>
                <a:latin typeface="Times New Roman" panose="02020603050405020304" pitchFamily="18" charset="0"/>
                <a:ea typeface="Times New Roman" panose="02020603050405020304" pitchFamily="18" charset="0"/>
              </a:rPr>
              <a:t>percaya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diri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persahabatan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serta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cinta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terhadap</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lingkungan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Kejujuran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memimpin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dengan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memberi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contoh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menepati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komitmen</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keadilan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merupakan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komponen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integritas</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Karakteristik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kolaborasi</a:t>
            </a:r>
            <a:r>
              <a:rPr lang="en-US" sz="2000" dirty="0">
                <a:effectLst/>
                <a:latin typeface="Times New Roman" panose="02020603050405020304" pitchFamily="18" charset="0"/>
                <a:ea typeface="Times New Roman" panose="02020603050405020304" pitchFamily="18" charset="0"/>
              </a:rPr>
              <a:t> timbal </a:t>
            </a:r>
            <a:r>
              <a:rPr lang="en-US" sz="2000" dirty="0" err="1">
                <a:effectLst/>
                <a:latin typeface="Times New Roman" panose="02020603050405020304" pitchFamily="18" charset="0"/>
                <a:ea typeface="Times New Roman" panose="02020603050405020304" pitchFamily="18" charset="0"/>
              </a:rPr>
              <a:t>balik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meliputi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solidaritas</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kerja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sama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saling</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membantu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kesukarelaan</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penolakan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diskriminasi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independen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meliputi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keberanian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daya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cipta</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kerja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sama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tim.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Nasionalisme</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mencakup</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nilai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pengorbanan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prestasi</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baik</a:t>
            </a:r>
            <a:r>
              <a:rPr lang="en-US" sz="2000" dirty="0">
                <a:effectLst/>
                <a:latin typeface="Times New Roman" panose="02020603050405020304" pitchFamily="18" charset="0"/>
                <a:ea typeface="Times New Roman" panose="02020603050405020304" pitchFamily="18" charset="0"/>
              </a:rPr>
              <a:t>, rasa </a:t>
            </a:r>
            <a:r>
              <a:rPr lang="en-US" sz="2000" dirty="0" err="1">
                <a:effectLst/>
                <a:latin typeface="Times New Roman" panose="02020603050405020304" pitchFamily="18" charset="0"/>
                <a:ea typeface="Times New Roman" panose="02020603050405020304" pitchFamily="18" charset="0"/>
              </a:rPr>
              <a:t>cinta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tanah</a:t>
            </a:r>
            <a:r>
              <a:rPr lang="en-US" sz="2000" dirty="0">
                <a:effectLst/>
                <a:latin typeface="Times New Roman" panose="02020603050405020304" pitchFamily="18" charset="0"/>
                <a:ea typeface="Times New Roman" panose="02020603050405020304" pitchFamily="18" charset="0"/>
              </a:rPr>
              <a:t> air, </a:t>
            </a:r>
            <a:r>
              <a:rPr lang="en-US" sz="2000" dirty="0" err="1">
                <a:effectLst/>
                <a:latin typeface="Times New Roman" panose="02020603050405020304" pitchFamily="18" charset="0"/>
                <a:ea typeface="Times New Roman" panose="02020603050405020304" pitchFamily="18" charset="0"/>
              </a:rPr>
              <a:t>patuh</a:t>
            </a:r>
            <a:r>
              <a:rPr lang="en-US" sz="2000" dirty="0">
                <a:effectLst/>
                <a:latin typeface="Times New Roman" panose="02020603050405020304" pitchFamily="18" charset="0"/>
                <a:ea typeface="Times New Roman" panose="02020603050405020304" pitchFamily="18" charset="0"/>
              </a:rPr>
              <a:t> pada </a:t>
            </a:r>
            <a:r>
              <a:rPr lang="en-US" sz="2000" dirty="0" err="1">
                <a:effectLst/>
                <a:latin typeface="Times New Roman" panose="02020603050405020304" pitchFamily="18" charset="0"/>
                <a:ea typeface="Times New Roman" panose="02020603050405020304" pitchFamily="18" charset="0"/>
              </a:rPr>
              <a:t>hukum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mengikuti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peraturan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serta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menghargai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keanekaragaman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suku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budaya</a:t>
            </a:r>
            <a:r>
              <a:rPr lang="en-US" sz="2000" dirty="0">
                <a:effectLst/>
                <a:latin typeface="Times New Roman" panose="02020603050405020304" pitchFamily="18" charset="0"/>
                <a:ea typeface="Times New Roman" panose="02020603050405020304" pitchFamily="18" charset="0"/>
              </a:rPr>
              <a:t>, dan agama.</a:t>
            </a:r>
            <a:endPar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1097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7CFC3-0312-4CD3-B4FE-40AC06B87501}"/>
              </a:ext>
            </a:extLst>
          </p:cNvPr>
          <p:cNvSpPr>
            <a:spLocks noGrp="1"/>
          </p:cNvSpPr>
          <p:nvPr>
            <p:ph type="title"/>
          </p:nvPr>
        </p:nvSpPr>
        <p:spPr/>
        <p:txBody>
          <a:bodyPr>
            <a:normAutofit/>
          </a:bodyPr>
          <a:lstStyle/>
          <a:p>
            <a:r>
              <a:rPr lang="en-US" dirty="0"/>
              <a:t>Hasil</a:t>
            </a:r>
            <a:endParaRPr lang="en-ID" dirty="0"/>
          </a:p>
        </p:txBody>
      </p:sp>
      <p:sp>
        <p:nvSpPr>
          <p:cNvPr id="3" name="Text Placeholder 2">
            <a:extLst>
              <a:ext uri="{FF2B5EF4-FFF2-40B4-BE49-F238E27FC236}">
                <a16:creationId xmlns:a16="http://schemas.microsoft.com/office/drawing/2014/main" id="{49B6F885-BC04-4A9F-90EE-273243E5F687}"/>
              </a:ext>
            </a:extLst>
          </p:cNvPr>
          <p:cNvSpPr>
            <a:spLocks noGrp="1"/>
          </p:cNvSpPr>
          <p:nvPr>
            <p:ph type="body" idx="1"/>
          </p:nvPr>
        </p:nvSpPr>
        <p:spPr/>
        <p:style>
          <a:lnRef idx="0">
            <a:schemeClr val="accent2"/>
          </a:lnRef>
          <a:fillRef idx="3">
            <a:schemeClr val="accent2"/>
          </a:fillRef>
          <a:effectRef idx="3">
            <a:schemeClr val="accent2"/>
          </a:effectRef>
          <a:fontRef idx="minor">
            <a:schemeClr val="lt1"/>
          </a:fontRef>
        </p:style>
        <p:txBody>
          <a:bodyPr/>
          <a:lstStyle/>
          <a:p>
            <a:pPr marL="50800" indent="0" algn="ctr">
              <a:buNone/>
            </a:pPr>
            <a:r>
              <a:rPr lang="en-US" sz="1800" b="1" dirty="0" err="1">
                <a:effectLst/>
                <a:latin typeface="Times New Roman" panose="02020603050405020304" pitchFamily="18" charset="0"/>
                <a:ea typeface="Times New Roman" panose="02020603050405020304" pitchFamily="18" charset="0"/>
              </a:rPr>
              <a:t>Pembinaan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Siswa</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dalam</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Manajemen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Kesiswaan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untuk</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membentuk</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karakter</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siswa</a:t>
            </a:r>
            <a:r>
              <a:rPr lang="en-US" sz="1800" b="1" dirty="0">
                <a:effectLst/>
                <a:latin typeface="Times New Roman" panose="02020603050405020304" pitchFamily="18" charset="0"/>
                <a:ea typeface="Times New Roman" panose="02020603050405020304" pitchFamily="18" charset="0"/>
              </a:rPr>
              <a:t> di SD Muhammadiyah 1 Taman </a:t>
            </a:r>
            <a:r>
              <a:rPr lang="en-US" sz="1800" b="1" dirty="0" err="1">
                <a:effectLst/>
                <a:latin typeface="Times New Roman" panose="02020603050405020304" pitchFamily="18" charset="0"/>
                <a:ea typeface="Times New Roman" panose="02020603050405020304" pitchFamily="18" charset="0"/>
              </a:rPr>
              <a:t>Sidoarjo</a:t>
            </a:r>
            <a:endParaRPr lang="en-US" sz="1800" dirty="0">
              <a:effectLst/>
              <a:latin typeface="Times New Roman" panose="02020603050405020304" pitchFamily="18" charset="0"/>
              <a:ea typeface="Times New Roman" panose="02020603050405020304" pitchFamily="18" charset="0"/>
            </a:endParaRPr>
          </a:p>
          <a:p>
            <a:pPr marL="50800" indent="0" algn="ctr">
              <a:buNone/>
            </a:pPr>
            <a:r>
              <a:rPr lang="en-US" sz="2000" dirty="0">
                <a:effectLst/>
                <a:latin typeface="Times New Roman" panose="02020603050405020304" pitchFamily="18" charset="0"/>
                <a:ea typeface="Times New Roman" panose="02020603050405020304" pitchFamily="18" charset="0"/>
              </a:rPr>
              <a:t>Ada </a:t>
            </a:r>
            <a:r>
              <a:rPr lang="en-US" sz="2000" dirty="0" err="1">
                <a:effectLst/>
                <a:latin typeface="Times New Roman" panose="02020603050405020304" pitchFamily="18" charset="0"/>
                <a:ea typeface="Times New Roman" panose="02020603050405020304" pitchFamily="18" charset="0"/>
              </a:rPr>
              <a:t>beberapa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cara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untuk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menerapkan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teknik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pendidikan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seperti</a:t>
            </a:r>
            <a:r>
              <a:rPr lang="en-US" sz="2000" dirty="0">
                <a:effectLst/>
                <a:latin typeface="Times New Roman" panose="02020603050405020304" pitchFamily="18" charset="0"/>
                <a:ea typeface="Times New Roman" panose="02020603050405020304" pitchFamily="18" charset="0"/>
              </a:rPr>
              <a:t> :</a:t>
            </a:r>
          </a:p>
          <a:p>
            <a:pPr marL="50800" indent="0" algn="just">
              <a:buNone/>
            </a:pPr>
            <a:endParaRPr lang="en-US" sz="2000" dirty="0">
              <a:latin typeface="Times New Roman" panose="02020603050405020304" pitchFamily="18" charset="0"/>
              <a:ea typeface="Times New Roman" panose="02020603050405020304" pitchFamily="18" charset="0"/>
            </a:endParaRPr>
          </a:p>
          <a:p>
            <a:pPr marL="50800" indent="0" algn="just">
              <a:buNone/>
            </a:pPr>
            <a:r>
              <a:rPr lang="en-US" sz="2000" dirty="0" err="1">
                <a:effectLst/>
                <a:latin typeface="Times New Roman" panose="02020603050405020304" pitchFamily="18" charset="0"/>
                <a:ea typeface="Times New Roman" panose="02020603050405020304" pitchFamily="18" charset="0"/>
              </a:rPr>
              <a:t>Melalui</a:t>
            </a:r>
            <a:r>
              <a:rPr lang="en-US" sz="2000" dirty="0">
                <a:effectLst/>
                <a:latin typeface="Times New Roman" panose="02020603050405020304" pitchFamily="18" charset="0"/>
                <a:ea typeface="Times New Roman" panose="02020603050405020304" pitchFamily="18" charset="0"/>
              </a:rPr>
              <a:t> role modeling, </a:t>
            </a:r>
            <a:r>
              <a:rPr lang="en-US" sz="2000" dirty="0" err="1">
                <a:effectLst/>
                <a:latin typeface="Times New Roman" panose="02020603050405020304" pitchFamily="18" charset="0"/>
                <a:ea typeface="Times New Roman" panose="02020603050405020304" pitchFamily="18" charset="0"/>
              </a:rPr>
              <a:t>pengajaran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akulturasi</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pemberdayaan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penguatan</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evaluasi</a:t>
            </a:r>
            <a:r>
              <a:rPr lang="en-US" sz="2000" dirty="0">
                <a:effectLst/>
                <a:latin typeface="Times New Roman" panose="02020603050405020304" pitchFamily="18" charset="0"/>
                <a:ea typeface="Times New Roman" panose="02020603050405020304" pitchFamily="18" charset="0"/>
              </a:rPr>
              <a:t>. Role model </a:t>
            </a:r>
            <a:r>
              <a:rPr lang="en-US" sz="2000" dirty="0" err="1">
                <a:effectLst/>
                <a:latin typeface="Times New Roman" panose="02020603050405020304" pitchFamily="18" charset="0"/>
                <a:ea typeface="Times New Roman" panose="02020603050405020304" pitchFamily="18" charset="0"/>
              </a:rPr>
              <a:t>memberikan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kesempatan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untuk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menunjukkan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kualitas</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mencerminkan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sifat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diinginkan</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memungkinkan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untuk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menirunya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kehidupan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sehari-hari</a:t>
            </a:r>
            <a:r>
              <a:rPr lang="en-US" sz="2000" dirty="0">
                <a:effectLst/>
                <a:latin typeface="Times New Roman" panose="02020603050405020304" pitchFamily="18" charset="0"/>
                <a:ea typeface="Times New Roman" panose="02020603050405020304" pitchFamily="18" charset="0"/>
              </a:rPr>
              <a:t>. Selain </a:t>
            </a:r>
            <a:r>
              <a:rPr lang="en-US" sz="2000" dirty="0" err="1">
                <a:effectLst/>
                <a:latin typeface="Times New Roman" panose="02020603050405020304" pitchFamily="18" charset="0"/>
                <a:ea typeface="Times New Roman" panose="02020603050405020304" pitchFamily="18" charset="0"/>
              </a:rPr>
              <a:t>lingkungan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pendidikan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resmi</a:t>
            </a:r>
            <a:r>
              <a:rPr lang="en-US" sz="2000" dirty="0">
                <a:effectLst/>
                <a:latin typeface="Times New Roman" panose="02020603050405020304" pitchFamily="18" charset="0"/>
                <a:ea typeface="Times New Roman" panose="02020603050405020304" pitchFamily="18" charset="0"/>
              </a:rPr>
              <a:t> dan informal </a:t>
            </a:r>
            <a:r>
              <a:rPr lang="en-US" sz="2000" dirty="0" err="1">
                <a:effectLst/>
                <a:latin typeface="Times New Roman" panose="02020603050405020304" pitchFamily="18" charset="0"/>
                <a:ea typeface="Times New Roman" panose="02020603050405020304" pitchFamily="18" charset="0"/>
              </a:rPr>
              <a:t>seperti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ruang</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kelas</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pengembangan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juga </a:t>
            </a:r>
            <a:r>
              <a:rPr lang="en-US" sz="2000" dirty="0" err="1">
                <a:effectLst/>
                <a:latin typeface="Times New Roman" panose="02020603050405020304" pitchFamily="18" charset="0"/>
                <a:ea typeface="Times New Roman" panose="02020603050405020304" pitchFamily="18" charset="0"/>
              </a:rPr>
              <a:t>dapat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terjadi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melalui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kegiatan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multitalenta</a:t>
            </a:r>
            <a:r>
              <a:rPr lang="en-US" sz="2000" dirty="0">
                <a:effectLst/>
                <a:latin typeface="Times New Roman" panose="02020603050405020304" pitchFamily="18" charset="0"/>
                <a:ea typeface="Times New Roman" panose="02020603050405020304" pitchFamily="18" charset="0"/>
              </a:rPr>
              <a:t>. Nilai-nilai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diperkuat</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dikembangkan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dengan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merencanakan</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menumbuhkan</a:t>
            </a:r>
            <a:r>
              <a:rPr lang="en-US" sz="2000" dirty="0">
                <a:effectLst/>
                <a:latin typeface="Times New Roman" panose="02020603050405020304" pitchFamily="18" charset="0"/>
                <a:ea typeface="Times New Roman" panose="02020603050405020304" pitchFamily="18" charset="0"/>
              </a:rPr>
              <a:t> nilai-nilai </a:t>
            </a:r>
            <a:r>
              <a:rPr lang="en-US" sz="2000" dirty="0" err="1">
                <a:effectLst/>
                <a:latin typeface="Times New Roman" panose="02020603050405020304" pitchFamily="18" charset="0"/>
                <a:ea typeface="Times New Roman" panose="02020603050405020304" pitchFamily="18" charset="0"/>
              </a:rPr>
              <a:t>karakter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baik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mikro</a:t>
            </a:r>
            <a:r>
              <a:rPr lang="en-US" sz="2000" dirty="0">
                <a:effectLst/>
                <a:latin typeface="Times New Roman" panose="02020603050405020304" pitchFamily="18" charset="0"/>
                <a:ea typeface="Times New Roman" panose="02020603050405020304" pitchFamily="18" charset="0"/>
              </a:rPr>
              <a:t> (individual): </a:t>
            </a:r>
            <a:r>
              <a:rPr lang="en-US" sz="2000" dirty="0" err="1">
                <a:effectLst/>
                <a:latin typeface="Times New Roman" panose="02020603050405020304" pitchFamily="18" charset="0"/>
                <a:ea typeface="Times New Roman" panose="02020603050405020304" pitchFamily="18" charset="0"/>
              </a:rPr>
              <a:t>Religius</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Mandiri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Disiplin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Integritas</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maupun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makro</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sosial</a:t>
            </a:r>
            <a:r>
              <a:rPr lang="en-US" sz="2000" dirty="0">
                <a:effectLst/>
                <a:latin typeface="Times New Roman" panose="02020603050405020304" pitchFamily="18" charset="0"/>
                <a:ea typeface="Times New Roman" panose="02020603050405020304" pitchFamily="18" charset="0"/>
              </a:rPr>
              <a:t>) : </a:t>
            </a:r>
            <a:r>
              <a:rPr lang="en-US" sz="2000" dirty="0" err="1">
                <a:effectLst/>
                <a:latin typeface="Times New Roman" panose="02020603050405020304" pitchFamily="18" charset="0"/>
                <a:ea typeface="Times New Roman" panose="02020603050405020304" pitchFamily="18" charset="0"/>
              </a:rPr>
              <a:t>Demokratis</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Nasionalis</a:t>
            </a:r>
            <a:r>
              <a:rPr lang="en-US" sz="2000" dirty="0">
                <a:effectLst/>
                <a:latin typeface="Times New Roman" panose="02020603050405020304" pitchFamily="18" charset="0"/>
                <a:ea typeface="Times New Roman" panose="02020603050405020304" pitchFamily="18" charset="0"/>
              </a:rPr>
              <a:t>, Gotong Royong, </a:t>
            </a:r>
            <a:r>
              <a:rPr lang="en-US" sz="2000" dirty="0" err="1">
                <a:effectLst/>
                <a:latin typeface="Times New Roman" panose="02020603050405020304" pitchFamily="18" charset="0"/>
                <a:ea typeface="Times New Roman" panose="02020603050405020304" pitchFamily="18" charset="0"/>
              </a:rPr>
              <a:t>Toleran</a:t>
            </a:r>
            <a:r>
              <a:rPr lang="en-US" sz="2000" dirty="0">
                <a:effectLst/>
                <a:latin typeface="Times New Roman" panose="02020603050405020304" pitchFamily="18" charset="0"/>
                <a:ea typeface="Times New Roman" panose="02020603050405020304" pitchFamily="18" charset="0"/>
              </a:rPr>
              <a:t>, Cinta Tanah Air dan </a:t>
            </a:r>
            <a:r>
              <a:rPr lang="en-US" sz="2000" dirty="0" err="1">
                <a:effectLst/>
                <a:latin typeface="Times New Roman" panose="02020603050405020304" pitchFamily="18" charset="0"/>
                <a:ea typeface="Times New Roman" panose="02020603050405020304" pitchFamily="18" charset="0"/>
              </a:rPr>
              <a:t>Peduli</a:t>
            </a:r>
            <a:r>
              <a:rPr lang="en-US" sz="2000" dirty="0">
                <a:effectLst/>
                <a:latin typeface="Times New Roman" panose="02020603050405020304" pitchFamily="18" charset="0"/>
                <a:ea typeface="Times New Roman" panose="02020603050405020304" pitchFamily="18" charset="0"/>
              </a:rPr>
              <a:t>.</a:t>
            </a:r>
            <a:endParaRPr lang="en-ID" sz="2000" dirty="0">
              <a:effectLst/>
              <a:latin typeface="Times New Roman" panose="02020603050405020304" pitchFamily="18" charset="0"/>
              <a:ea typeface="Times New Roman" panose="02020603050405020304" pitchFamily="18" charset="0"/>
            </a:endParaRPr>
          </a:p>
          <a:p>
            <a:pPr marL="50800" indent="0">
              <a:buNone/>
            </a:pPr>
            <a:endParaRPr lang="en-ID" dirty="0"/>
          </a:p>
        </p:txBody>
      </p:sp>
    </p:spTree>
    <p:extLst>
      <p:ext uri="{BB962C8B-B14F-4D97-AF65-F5344CB8AC3E}">
        <p14:creationId xmlns:p14="http://schemas.microsoft.com/office/powerpoint/2010/main" val="42386304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C5280-7860-410D-93DE-29125E2D95D3}"/>
              </a:ext>
            </a:extLst>
          </p:cNvPr>
          <p:cNvSpPr>
            <a:spLocks noGrp="1"/>
          </p:cNvSpPr>
          <p:nvPr>
            <p:ph type="title"/>
          </p:nvPr>
        </p:nvSpPr>
        <p:spPr/>
        <p:txBody>
          <a:bodyPr/>
          <a:lstStyle/>
          <a:p>
            <a:r>
              <a:rPr lang="en-US" dirty="0"/>
              <a:t>Hasil</a:t>
            </a:r>
            <a:endParaRPr lang="en-ID" dirty="0"/>
          </a:p>
        </p:txBody>
      </p:sp>
      <p:sp>
        <p:nvSpPr>
          <p:cNvPr id="3" name="Text Placeholder 2">
            <a:extLst>
              <a:ext uri="{FF2B5EF4-FFF2-40B4-BE49-F238E27FC236}">
                <a16:creationId xmlns:a16="http://schemas.microsoft.com/office/drawing/2014/main" id="{7F3A89F9-7265-4AE5-93E8-F57C083AB952}"/>
              </a:ext>
            </a:extLst>
          </p:cNvPr>
          <p:cNvSpPr>
            <a:spLocks noGrp="1"/>
          </p:cNvSpPr>
          <p:nvPr>
            <p:ph type="body" idx="1"/>
          </p:nvPr>
        </p:nvSpPr>
        <p:spPr/>
        <p:style>
          <a:lnRef idx="0">
            <a:schemeClr val="accent6"/>
          </a:lnRef>
          <a:fillRef idx="3">
            <a:schemeClr val="accent6"/>
          </a:fillRef>
          <a:effectRef idx="3">
            <a:schemeClr val="accent6"/>
          </a:effectRef>
          <a:fontRef idx="minor">
            <a:schemeClr val="lt1"/>
          </a:fontRef>
        </p:style>
        <p:txBody>
          <a:bodyPr/>
          <a:lstStyle/>
          <a:p>
            <a:pPr marL="50800" indent="0" algn="ctr">
              <a:buNone/>
            </a:pPr>
            <a:r>
              <a:rPr lang="en-US" sz="1800" b="1" dirty="0" err="1">
                <a:effectLst/>
                <a:latin typeface="Times New Roman" panose="02020603050405020304" pitchFamily="18" charset="0"/>
                <a:ea typeface="Times New Roman" panose="02020603050405020304" pitchFamily="18" charset="0"/>
              </a:rPr>
              <a:t>Evaluasi</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Manajemen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Kesiswaan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dalam</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Membentuk</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Karakter</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Siswa</a:t>
            </a:r>
            <a:r>
              <a:rPr lang="en-US" sz="1800" b="1" dirty="0">
                <a:effectLst/>
                <a:latin typeface="Times New Roman" panose="02020603050405020304" pitchFamily="18" charset="0"/>
                <a:ea typeface="Times New Roman" panose="02020603050405020304" pitchFamily="18" charset="0"/>
              </a:rPr>
              <a:t> di SD Muhammadiyah 1 Taman </a:t>
            </a:r>
            <a:r>
              <a:rPr lang="en-US" sz="1800" b="1" dirty="0" err="1">
                <a:effectLst/>
                <a:latin typeface="Times New Roman" panose="02020603050405020304" pitchFamily="18" charset="0"/>
                <a:ea typeface="Times New Roman" panose="02020603050405020304" pitchFamily="18" charset="0"/>
              </a:rPr>
              <a:t>Sidoarjo</a:t>
            </a:r>
            <a:endParaRPr lang="en-US" sz="1800" b="1" dirty="0">
              <a:effectLst/>
              <a:latin typeface="Times New Roman" panose="02020603050405020304" pitchFamily="18" charset="0"/>
              <a:ea typeface="Times New Roman" panose="02020603050405020304" pitchFamily="18" charset="0"/>
            </a:endParaRPr>
          </a:p>
          <a:p>
            <a:pPr marL="50800" indent="0" algn="ctr">
              <a:buNone/>
            </a:pPr>
            <a:endParaRPr lang="en-US" sz="2000" b="1" dirty="0">
              <a:latin typeface="Times New Roman" panose="02020603050405020304" pitchFamily="18" charset="0"/>
              <a:ea typeface="Times New Roman" panose="02020603050405020304" pitchFamily="18" charset="0"/>
            </a:endParaRPr>
          </a:p>
          <a:p>
            <a:pPr marL="50800" indent="0" algn="just">
              <a:buNone/>
            </a:pPr>
            <a:r>
              <a:rPr lang="en-US" sz="2000" dirty="0" err="1">
                <a:effectLst/>
                <a:latin typeface="Times New Roman" panose="02020603050405020304" pitchFamily="18" charset="0"/>
                <a:ea typeface="Times New Roman" panose="02020603050405020304" pitchFamily="18" charset="0"/>
              </a:rPr>
              <a:t>Evaluasi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merupakan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sebuah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tahapan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akhir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implementasi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dimana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menberikan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penilaian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terhadap</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pelangsungan</a:t>
            </a:r>
            <a:r>
              <a:rPr lang="en-US" sz="2000" dirty="0">
                <a:effectLst/>
                <a:latin typeface="Times New Roman" panose="02020603050405020304" pitchFamily="18" charset="0"/>
                <a:ea typeface="Times New Roman" panose="02020603050405020304" pitchFamily="18" charset="0"/>
              </a:rPr>
              <a:t> program </a:t>
            </a:r>
            <a:r>
              <a:rPr lang="en-US" sz="2000" dirty="0" err="1">
                <a:effectLst/>
                <a:latin typeface="Times New Roman" panose="02020603050405020304" pitchFamily="18" charset="0"/>
                <a:ea typeface="Times New Roman" panose="02020603050405020304" pitchFamily="18" charset="0"/>
              </a:rPr>
              <a:t>akademik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ataupun</a:t>
            </a:r>
            <a:r>
              <a:rPr lang="en-US" sz="2000" dirty="0">
                <a:effectLst/>
                <a:latin typeface="Times New Roman" panose="02020603050405020304" pitchFamily="18" charset="0"/>
                <a:ea typeface="Times New Roman" panose="02020603050405020304" pitchFamily="18" charset="0"/>
              </a:rPr>
              <a:t> non </a:t>
            </a:r>
            <a:r>
              <a:rPr lang="en-US" sz="2000" dirty="0" err="1">
                <a:effectLst/>
                <a:latin typeface="Times New Roman" panose="02020603050405020304" pitchFamily="18" charset="0"/>
                <a:ea typeface="Times New Roman" panose="02020603050405020304" pitchFamily="18" charset="0"/>
              </a:rPr>
              <a:t>akademik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dinyatakan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berhasil</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atau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gagal</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Evaluasi</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dilakukan</a:t>
            </a:r>
            <a:r>
              <a:rPr lang="en-US" sz="2000" dirty="0">
                <a:effectLst/>
                <a:latin typeface="Times New Roman" panose="02020603050405020304" pitchFamily="18" charset="0"/>
                <a:ea typeface="Times New Roman" panose="02020603050405020304" pitchFamily="18" charset="0"/>
              </a:rPr>
              <a:t> oleh </a:t>
            </a:r>
            <a:r>
              <a:rPr lang="en-US" sz="2000" dirty="0" err="1">
                <a:effectLst/>
                <a:latin typeface="Times New Roman" panose="02020603050405020304" pitchFamily="18" charset="0"/>
                <a:ea typeface="Times New Roman" panose="02020603050405020304" pitchFamily="18" charset="0"/>
              </a:rPr>
              <a:t>pihak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sekolah</a:t>
            </a:r>
            <a:r>
              <a:rPr lang="en-US" sz="2000" dirty="0">
                <a:effectLst/>
                <a:latin typeface="Times New Roman" panose="02020603050405020304" pitchFamily="18" charset="0"/>
                <a:ea typeface="Times New Roman" panose="02020603050405020304" pitchFamily="18" charset="0"/>
              </a:rPr>
              <a:t> SD Muhammadiyah 1 Taman </a:t>
            </a:r>
            <a:r>
              <a:rPr lang="en-US" sz="2000" dirty="0" err="1">
                <a:effectLst/>
                <a:latin typeface="Times New Roman" panose="02020603050405020304" pitchFamily="18" charset="0"/>
                <a:ea typeface="Times New Roman" panose="02020603050405020304" pitchFamily="18" charset="0"/>
              </a:rPr>
              <a:t>Sidoarjo</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yaitu</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dengan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melakukan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kegiatan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rapat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evaluasi</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dipimpin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kepala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sekolah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serta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dihadiri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seluruh</a:t>
            </a:r>
            <a:r>
              <a:rPr lang="en-US" sz="2000" dirty="0">
                <a:effectLst/>
                <a:latin typeface="Times New Roman" panose="02020603050405020304" pitchFamily="18" charset="0"/>
                <a:ea typeface="Times New Roman" panose="02020603050405020304" pitchFamily="18" charset="0"/>
              </a:rPr>
              <a:t> guru </a:t>
            </a:r>
            <a:r>
              <a:rPr lang="en-US" sz="2000" dirty="0" err="1">
                <a:effectLst/>
                <a:latin typeface="Times New Roman" panose="02020603050405020304" pitchFamily="18" charset="0"/>
                <a:ea typeface="Times New Roman" panose="02020603050405020304" pitchFamily="18" charset="0"/>
              </a:rPr>
              <a:t>serta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staf</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terdapat</a:t>
            </a:r>
            <a:r>
              <a:rPr lang="en-US" sz="2000" dirty="0">
                <a:effectLst/>
                <a:latin typeface="Times New Roman" panose="02020603050405020304" pitchFamily="18" charset="0"/>
                <a:ea typeface="Times New Roman" panose="02020603050405020304" pitchFamily="18" charset="0"/>
              </a:rPr>
              <a:t> di </a:t>
            </a:r>
            <a:r>
              <a:rPr lang="en-US" sz="2000" dirty="0" err="1">
                <a:effectLst/>
                <a:latin typeface="Times New Roman" panose="02020603050405020304" pitchFamily="18" charset="0"/>
                <a:ea typeface="Times New Roman" panose="02020603050405020304" pitchFamily="18" charset="0"/>
              </a:rPr>
              <a:t>sekolah</a:t>
            </a:r>
            <a:r>
              <a:rPr lang="en-US" sz="2000" dirty="0">
                <a:effectLst/>
                <a:latin typeface="Times New Roman" panose="02020603050405020304" pitchFamily="18" charset="0"/>
                <a:ea typeface="Times New Roman" panose="02020603050405020304" pitchFamily="18" charset="0"/>
              </a:rPr>
              <a:t>.</a:t>
            </a:r>
          </a:p>
          <a:p>
            <a:pPr marL="50800" indent="0" algn="just">
              <a:buNone/>
            </a:pPr>
            <a:endParaRPr lang="en-US" sz="2000" dirty="0">
              <a:latin typeface="Times New Roman" panose="02020603050405020304" pitchFamily="18" charset="0"/>
              <a:ea typeface="Times New Roman" panose="02020603050405020304" pitchFamily="18" charset="0"/>
            </a:endParaRPr>
          </a:p>
          <a:p>
            <a:pPr marL="50800" indent="0" algn="just">
              <a:buNone/>
            </a:pPr>
            <a:r>
              <a:rPr lang="en-US" sz="2000" dirty="0" err="1">
                <a:effectLst/>
                <a:latin typeface="Times New Roman" panose="02020603050405020304" pitchFamily="18" charset="0"/>
                <a:ea typeface="Times New Roman" panose="02020603050405020304" pitchFamily="18" charset="0"/>
              </a:rPr>
              <a:t>Berdasarkan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perolehan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wawancara</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dilangsungkan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menunjukkan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bahwa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kegiatan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evaluasi</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dilakukan</a:t>
            </a:r>
            <a:r>
              <a:rPr lang="en-US" sz="2000" dirty="0">
                <a:effectLst/>
                <a:latin typeface="Times New Roman" panose="02020603050405020304" pitchFamily="18" charset="0"/>
                <a:ea typeface="Times New Roman" panose="02020603050405020304" pitchFamily="18" charset="0"/>
              </a:rPr>
              <a:t> di SD Muhammadiyah 1 Taman </a:t>
            </a:r>
            <a:r>
              <a:rPr lang="en-US" sz="2000" dirty="0" err="1">
                <a:effectLst/>
                <a:latin typeface="Times New Roman" panose="02020603050405020304" pitchFamily="18" charset="0"/>
                <a:ea typeface="Times New Roman" panose="02020603050405020304" pitchFamily="18" charset="0"/>
              </a:rPr>
              <a:t>sidoarjo</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yakni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dengan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melakukan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rapat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bulanan</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akhir</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tahun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ajaran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untuk</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menilai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sikap</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hasil</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rapot</a:t>
            </a:r>
            <a:r>
              <a:rPr lang="en-US" sz="2000" dirty="0">
                <a:effectLst/>
                <a:latin typeface="Times New Roman" panose="02020603050405020304" pitchFamily="18" charset="0"/>
                <a:ea typeface="Times New Roman" panose="02020603050405020304" pitchFamily="18" charset="0"/>
              </a:rPr>
              <a:t> yang </a:t>
            </a:r>
            <a:r>
              <a:rPr lang="en-US" sz="2000" dirty="0" err="1">
                <a:effectLst/>
                <a:latin typeface="Times New Roman" panose="02020603050405020304" pitchFamily="18" charset="0"/>
                <a:ea typeface="Times New Roman" panose="02020603050405020304" pitchFamily="18" charset="0"/>
              </a:rPr>
              <a:t>diterima</a:t>
            </a:r>
            <a:r>
              <a:rPr lang="en-US" sz="2000" dirty="0">
                <a:effectLst/>
                <a:latin typeface="Times New Roman" panose="02020603050405020304" pitchFamily="18" charset="0"/>
                <a:ea typeface="Times New Roman" panose="02020603050405020304" pitchFamily="18" charset="0"/>
              </a:rPr>
              <a:t> oleh </a:t>
            </a:r>
            <a:r>
              <a:rPr lang="en-US" sz="2000" dirty="0" err="1">
                <a:effectLst/>
                <a:latin typeface="Times New Roman" panose="02020603050405020304" pitchFamily="18" charset="0"/>
                <a:ea typeface="Times New Roman" panose="02020603050405020304" pitchFamily="18" charset="0"/>
              </a:rPr>
              <a:t>siswa</a:t>
            </a:r>
            <a:r>
              <a:rPr lang="en-US" sz="2000" dirty="0">
                <a:effectLst/>
                <a:latin typeface="Times New Roman" panose="02020603050405020304" pitchFamily="18" charset="0"/>
                <a:ea typeface="Times New Roman" panose="02020603050405020304" pitchFamily="18" charset="0"/>
              </a:rPr>
              <a:t>. Tidak </a:t>
            </a:r>
            <a:r>
              <a:rPr lang="en-US" sz="2000" dirty="0" err="1">
                <a:effectLst/>
                <a:latin typeface="Times New Roman" panose="02020603050405020304" pitchFamily="18" charset="0"/>
                <a:ea typeface="Times New Roman" panose="02020603050405020304" pitchFamily="18" charset="0"/>
              </a:rPr>
              <a:t>hanya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sebagai</a:t>
            </a:r>
            <a:r>
              <a:rPr lang="en-US" sz="2000" dirty="0">
                <a:effectLst/>
                <a:latin typeface="Times New Roman" panose="02020603050405020304" pitchFamily="18" charset="0"/>
                <a:ea typeface="Times New Roman" panose="02020603050405020304" pitchFamily="18" charset="0"/>
              </a:rPr>
              <a:t> agenda rutin, </a:t>
            </a:r>
            <a:r>
              <a:rPr lang="en-US" sz="2000" dirty="0" err="1">
                <a:effectLst/>
                <a:latin typeface="Times New Roman" panose="02020603050405020304" pitchFamily="18" charset="0"/>
                <a:ea typeface="Times New Roman" panose="02020603050405020304" pitchFamily="18" charset="0"/>
              </a:rPr>
              <a:t>namun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pelaksanaannya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rapat</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ini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sebagai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wadah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informasi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komunikasi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kreasi</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muhasabah</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bagi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seluruh</a:t>
            </a:r>
            <a:r>
              <a:rPr lang="en-US" sz="2000" dirty="0">
                <a:effectLst/>
                <a:latin typeface="Times New Roman" panose="02020603050405020304" pitchFamily="18" charset="0"/>
                <a:ea typeface="Times New Roman" panose="02020603050405020304" pitchFamily="18" charset="0"/>
              </a:rPr>
              <a:t> guru </a:t>
            </a:r>
            <a:r>
              <a:rPr lang="en-US" sz="2000" dirty="0" err="1">
                <a:effectLst/>
                <a:latin typeface="Times New Roman" panose="02020603050405020304" pitchFamily="18" charset="0"/>
                <a:ea typeface="Times New Roman" panose="02020603050405020304" pitchFamily="18" charset="0"/>
              </a:rPr>
              <a:t>dalam</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melahirkan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serta</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menciptakan</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generasi</a:t>
            </a:r>
            <a:r>
              <a:rPr lang="en-US" sz="2000" dirty="0">
                <a:effectLst/>
                <a:latin typeface="Times New Roman" panose="02020603050405020304" pitchFamily="18" charset="0"/>
                <a:ea typeface="Times New Roman" panose="02020603050405020304" pitchFamily="18" charset="0"/>
              </a:rPr>
              <a:t> </a:t>
            </a:r>
            <a:r>
              <a:rPr lang="en-US" sz="2000" dirty="0" err="1">
                <a:effectLst/>
                <a:latin typeface="Times New Roman" panose="02020603050405020304" pitchFamily="18" charset="0"/>
                <a:ea typeface="Times New Roman" panose="02020603050405020304" pitchFamily="18" charset="0"/>
              </a:rPr>
              <a:t>terbaik</a:t>
            </a:r>
            <a:r>
              <a:rPr lang="en-US" sz="2000" dirty="0">
                <a:effectLst/>
                <a:latin typeface="Times New Roman" panose="02020603050405020304" pitchFamily="18" charset="0"/>
                <a:ea typeface="Times New Roman" panose="02020603050405020304" pitchFamily="18" charset="0"/>
              </a:rPr>
              <a:t> dan </a:t>
            </a:r>
            <a:r>
              <a:rPr lang="en-US" sz="2000" dirty="0" err="1">
                <a:effectLst/>
                <a:latin typeface="Times New Roman" panose="02020603050405020304" pitchFamily="18" charset="0"/>
                <a:ea typeface="Times New Roman" panose="02020603050405020304" pitchFamily="18" charset="0"/>
              </a:rPr>
              <a:t>Rahmatan</a:t>
            </a:r>
            <a:r>
              <a:rPr lang="en-US" sz="2000" dirty="0">
                <a:effectLst/>
                <a:latin typeface="Times New Roman" panose="02020603050405020304" pitchFamily="18" charset="0"/>
                <a:ea typeface="Times New Roman" panose="02020603050405020304" pitchFamily="18" charset="0"/>
              </a:rPr>
              <a:t> Lil </a:t>
            </a:r>
            <a:r>
              <a:rPr lang="en-US" sz="2000" dirty="0" err="1">
                <a:effectLst/>
                <a:latin typeface="Times New Roman" panose="02020603050405020304" pitchFamily="18" charset="0"/>
                <a:ea typeface="Times New Roman" panose="02020603050405020304" pitchFamily="18" charset="0"/>
              </a:rPr>
              <a:t>Alamiin</a:t>
            </a:r>
            <a:endParaRPr lang="en-ID" sz="2000" dirty="0">
              <a:effectLst/>
              <a:latin typeface="Times New Roman" panose="02020603050405020304" pitchFamily="18" charset="0"/>
              <a:ea typeface="Times New Roman" panose="02020603050405020304" pitchFamily="18" charset="0"/>
            </a:endParaRPr>
          </a:p>
          <a:p>
            <a:pPr marL="50800" indent="0" algn="just">
              <a:buNone/>
            </a:pPr>
            <a:endParaRPr lang="en-ID"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14549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E5DEE-5F71-47BD-8B07-4AC5D881DACF}"/>
              </a:ext>
            </a:extLst>
          </p:cNvPr>
          <p:cNvSpPr>
            <a:spLocks noGrp="1"/>
          </p:cNvSpPr>
          <p:nvPr>
            <p:ph type="title"/>
          </p:nvPr>
        </p:nvSpPr>
        <p:spPr/>
        <p:txBody>
          <a:bodyPr/>
          <a:lstStyle/>
          <a:p>
            <a:r>
              <a:rPr lang="en-US" dirty="0" err="1"/>
              <a:t>Pembahasan</a:t>
            </a:r>
            <a:endParaRPr lang="en-ID" dirty="0"/>
          </a:p>
        </p:txBody>
      </p:sp>
      <p:sp>
        <p:nvSpPr>
          <p:cNvPr id="3" name="Text Placeholder 2">
            <a:extLst>
              <a:ext uri="{FF2B5EF4-FFF2-40B4-BE49-F238E27FC236}">
                <a16:creationId xmlns:a16="http://schemas.microsoft.com/office/drawing/2014/main" id="{BD6FA110-B55B-465A-8367-24D27FE4EA45}"/>
              </a:ext>
            </a:extLst>
          </p:cNvPr>
          <p:cNvSpPr>
            <a:spLocks noGrp="1"/>
          </p:cNvSpPr>
          <p:nvPr>
            <p:ph type="body" idx="1"/>
          </p:nvPr>
        </p:nvSpPr>
        <p:spPr>
          <a:solidFill>
            <a:schemeClr val="accent4"/>
          </a:solidFill>
          <a:ln>
            <a:noFill/>
          </a:ln>
        </p:spPr>
        <p:style>
          <a:lnRef idx="0">
            <a:scrgbClr r="0" g="0" b="0"/>
          </a:lnRef>
          <a:fillRef idx="0">
            <a:scrgbClr r="0" g="0" b="0"/>
          </a:fillRef>
          <a:effectRef idx="0">
            <a:scrgbClr r="0" g="0" b="0"/>
          </a:effectRef>
          <a:fontRef idx="minor">
            <a:schemeClr val="lt1"/>
          </a:fontRef>
        </p:style>
        <p:txBody>
          <a:bodyPr/>
          <a:lstStyle/>
          <a:p>
            <a:pPr marL="50800" indent="0" algn="ctr">
              <a:buNone/>
            </a:pPr>
            <a:r>
              <a:rPr lang="en-US" sz="1800" b="1" dirty="0">
                <a:effectLst/>
                <a:latin typeface="Times New Roman" panose="02020603050405020304" pitchFamily="18" charset="0"/>
                <a:ea typeface="Times New Roman" panose="02020603050405020304" pitchFamily="18" charset="0"/>
              </a:rPr>
              <a:t>A. </a:t>
            </a:r>
            <a:r>
              <a:rPr lang="en-US" sz="1800" b="1" dirty="0" err="1">
                <a:effectLst/>
                <a:latin typeface="Times New Roman" panose="02020603050405020304" pitchFamily="18" charset="0"/>
                <a:ea typeface="Times New Roman" panose="02020603050405020304" pitchFamily="18" charset="0"/>
              </a:rPr>
              <a:t>Analisis</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Implementasi</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Manajeen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Kesiswaan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dalam</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Membentuk</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Karakter</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Siswa</a:t>
            </a:r>
            <a:endParaRPr lang="en-US" sz="1800" b="1" dirty="0">
              <a:latin typeface="Times New Roman" panose="02020603050405020304" pitchFamily="18" charset="0"/>
              <a:ea typeface="Times New Roman" panose="02020603050405020304" pitchFamily="18" charset="0"/>
            </a:endParaRPr>
          </a:p>
          <a:p>
            <a:pPr marL="50800" indent="0" algn="just">
              <a:buNone/>
            </a:pPr>
            <a:endParaRPr lang="en-US" sz="1800" b="1" dirty="0">
              <a:effectLst/>
              <a:latin typeface="Times New Roman" panose="02020603050405020304" pitchFamily="18" charset="0"/>
              <a:ea typeface="Times New Roman" panose="02020603050405020304" pitchFamily="18" charset="0"/>
            </a:endParaRPr>
          </a:p>
          <a:p>
            <a:pPr marL="50800" indent="0" algn="ctr">
              <a:buNone/>
            </a:pPr>
            <a:r>
              <a:rPr lang="en-US" sz="1800" b="1" dirty="0">
                <a:latin typeface="Times New Roman" panose="02020603050405020304" pitchFamily="18" charset="0"/>
                <a:ea typeface="Times New Roman" panose="02020603050405020304" pitchFamily="18" charset="0"/>
              </a:rPr>
              <a:t>1. </a:t>
            </a:r>
            <a:r>
              <a:rPr lang="en-US" sz="1800" b="1" dirty="0" err="1">
                <a:effectLst/>
                <a:latin typeface="Times New Roman" panose="02020603050405020304" pitchFamily="18" charset="0"/>
                <a:ea typeface="Times New Roman" panose="02020603050405020304" pitchFamily="18" charset="0"/>
              </a:rPr>
              <a:t>Perencanaan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Manajemen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Kesiswaan</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dalam</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membentuk</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karakter</a:t>
            </a:r>
            <a:r>
              <a:rPr lang="en-US" sz="1800" b="1" dirty="0">
                <a:effectLst/>
                <a:latin typeface="Times New Roman" panose="02020603050405020304" pitchFamily="18" charset="0"/>
                <a:ea typeface="Times New Roman" panose="02020603050405020304" pitchFamily="18" charset="0"/>
              </a:rPr>
              <a:t> </a:t>
            </a:r>
            <a:r>
              <a:rPr lang="en-US" sz="1800" b="1" dirty="0" err="1">
                <a:effectLst/>
                <a:latin typeface="Times New Roman" panose="02020603050405020304" pitchFamily="18" charset="0"/>
                <a:ea typeface="Times New Roman" panose="02020603050405020304" pitchFamily="18" charset="0"/>
              </a:rPr>
              <a:t>siswa</a:t>
            </a:r>
            <a:r>
              <a:rPr lang="en-US" sz="1800" b="1" dirty="0">
                <a:effectLst/>
                <a:latin typeface="Times New Roman" panose="02020603050405020304" pitchFamily="18" charset="0"/>
                <a:ea typeface="Times New Roman" panose="02020603050405020304" pitchFamily="18" charset="0"/>
              </a:rPr>
              <a:t> di SD Muhammadiyah 1 Taman </a:t>
            </a:r>
            <a:r>
              <a:rPr lang="en-US" sz="1800" b="1" dirty="0" err="1">
                <a:effectLst/>
                <a:latin typeface="Times New Roman" panose="02020603050405020304" pitchFamily="18" charset="0"/>
                <a:ea typeface="Times New Roman" panose="02020603050405020304" pitchFamily="18" charset="0"/>
              </a:rPr>
              <a:t>Sidoarjo</a:t>
            </a:r>
            <a:endParaRPr lang="en-US" sz="1800" b="1" dirty="0">
              <a:latin typeface="Times New Roman" panose="02020603050405020304" pitchFamily="18" charset="0"/>
              <a:ea typeface="Times New Roman" panose="02020603050405020304" pitchFamily="18" charset="0"/>
            </a:endParaRPr>
          </a:p>
          <a:p>
            <a:pPr marL="50800" indent="0" algn="just">
              <a:buNone/>
            </a:pPr>
            <a:r>
              <a:rPr lang="en-US" sz="1800" dirty="0" err="1">
                <a:effectLst/>
                <a:latin typeface="Times New Roman" panose="02020603050405020304" pitchFamily="18" charset="0"/>
                <a:ea typeface="Times New Roman" panose="02020603050405020304" pitchFamily="18" charset="0"/>
              </a:rPr>
              <a:t>Analisis</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ini</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dilakukan</a:t>
            </a:r>
            <a:r>
              <a:rPr lang="en-US" sz="1800" dirty="0">
                <a:effectLst/>
                <a:latin typeface="Times New Roman" panose="02020603050405020304" pitchFamily="18" charset="0"/>
                <a:ea typeface="Times New Roman" panose="02020603050405020304" pitchFamily="18" charset="0"/>
              </a:rPr>
              <a:t> oleh </a:t>
            </a:r>
            <a:r>
              <a:rPr lang="en-US" sz="1800" dirty="0" err="1">
                <a:effectLst/>
                <a:latin typeface="Times New Roman" panose="02020603050405020304" pitchFamily="18" charset="0"/>
                <a:ea typeface="Times New Roman" panose="02020603050405020304" pitchFamily="18" charset="0"/>
              </a:rPr>
              <a:t>sekolah</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untuk</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dijadikan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sebagai</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bahan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pertimbangan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dalam</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menentukan</a:t>
            </a:r>
            <a:r>
              <a:rPr lang="en-US" sz="1800" dirty="0">
                <a:effectLst/>
                <a:latin typeface="Times New Roman" panose="02020603050405020304" pitchFamily="18" charset="0"/>
                <a:ea typeface="Times New Roman" panose="02020603050405020304" pitchFamily="18" charset="0"/>
              </a:rPr>
              <a:t> program-program </a:t>
            </a:r>
            <a:r>
              <a:rPr lang="en-US" sz="1800" dirty="0" err="1">
                <a:effectLst/>
                <a:latin typeface="Times New Roman" panose="02020603050405020304" pitchFamily="18" charset="0"/>
                <a:ea typeface="Times New Roman" panose="02020603050405020304" pitchFamily="18" charset="0"/>
              </a:rPr>
              <a:t>atau</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kegiatan-kegiatan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baik</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akademik</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maupun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akademik</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Sekolah</a:t>
            </a:r>
            <a:r>
              <a:rPr lang="en-US" sz="1800" dirty="0">
                <a:effectLst/>
                <a:latin typeface="Times New Roman" panose="02020603050405020304" pitchFamily="18" charset="0"/>
                <a:ea typeface="Times New Roman" panose="02020603050405020304" pitchFamily="18" charset="0"/>
              </a:rPr>
              <a:t> yang </a:t>
            </a:r>
            <a:r>
              <a:rPr lang="en-US" sz="1800" dirty="0" err="1">
                <a:effectLst/>
                <a:latin typeface="Times New Roman" panose="02020603050405020304" pitchFamily="18" charset="0"/>
                <a:ea typeface="Times New Roman" panose="02020603050405020304" pitchFamily="18" charset="0"/>
              </a:rPr>
              <a:t>memiliki</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cita-cita</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membangun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sebuah</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budaya</a:t>
            </a:r>
            <a:r>
              <a:rPr lang="en-US" sz="1800" dirty="0">
                <a:effectLst/>
                <a:latin typeface="Times New Roman" panose="02020603050405020304" pitchFamily="18" charset="0"/>
                <a:ea typeface="Times New Roman" panose="02020603050405020304" pitchFamily="18" charset="0"/>
              </a:rPr>
              <a:t> yang </a:t>
            </a:r>
            <a:r>
              <a:rPr lang="en-US" sz="1800" dirty="0" err="1">
                <a:effectLst/>
                <a:latin typeface="Times New Roman" panose="02020603050405020304" pitchFamily="18" charset="0"/>
                <a:ea typeface="Times New Roman" panose="02020603050405020304" pitchFamily="18" charset="0"/>
              </a:rPr>
              <a:t>berkarakter</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dengan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menyusun</a:t>
            </a:r>
            <a:r>
              <a:rPr lang="en-US" sz="1800" dirty="0">
                <a:effectLst/>
                <a:latin typeface="Times New Roman" panose="02020603050405020304" pitchFamily="18" charset="0"/>
                <a:ea typeface="Times New Roman" panose="02020603050405020304" pitchFamily="18" charset="0"/>
              </a:rPr>
              <a:t> program </a:t>
            </a:r>
            <a:r>
              <a:rPr lang="en-US" sz="1800" dirty="0" err="1">
                <a:effectLst/>
                <a:latin typeface="Times New Roman" panose="02020603050405020304" pitchFamily="18" charset="0"/>
                <a:ea typeface="Times New Roman" panose="02020603050405020304" pitchFamily="18" charset="0"/>
              </a:rPr>
              <a:t>dalam</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membentuk</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karakter</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siswa</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sebgai</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perilaku</a:t>
            </a:r>
            <a:r>
              <a:rPr lang="en-US" sz="1800" dirty="0">
                <a:effectLst/>
                <a:latin typeface="Times New Roman" panose="02020603050405020304" pitchFamily="18" charset="0"/>
                <a:ea typeface="Times New Roman" panose="02020603050405020304" pitchFamily="18" charset="0"/>
              </a:rPr>
              <a:t> yang </a:t>
            </a:r>
            <a:r>
              <a:rPr lang="en-US" sz="1800" dirty="0" err="1">
                <a:effectLst/>
                <a:latin typeface="Times New Roman" panose="02020603050405020304" pitchFamily="18" charset="0"/>
                <a:ea typeface="Times New Roman" panose="02020603050405020304" pitchFamily="18" charset="0"/>
              </a:rPr>
              <a:t>sudah</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dibiasakan</a:t>
            </a:r>
            <a:r>
              <a:rPr lang="en-US" sz="1800" dirty="0">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Perencanaan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dalam</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penerapan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manajemen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kesiswaan</a:t>
            </a:r>
            <a:r>
              <a:rPr lang="en-US" sz="1800" dirty="0">
                <a:effectLst/>
                <a:latin typeface="Times New Roman" panose="02020603050405020304" pitchFamily="18" charset="0"/>
                <a:ea typeface="Times New Roman" panose="02020603050405020304" pitchFamily="18" charset="0"/>
              </a:rPr>
              <a:t> guna </a:t>
            </a:r>
            <a:r>
              <a:rPr lang="en-US" sz="1800" dirty="0" err="1">
                <a:effectLst/>
                <a:latin typeface="Times New Roman" panose="02020603050405020304" pitchFamily="18" charset="0"/>
                <a:ea typeface="Times New Roman" panose="02020603050405020304" pitchFamily="18" charset="0"/>
              </a:rPr>
              <a:t>membentuk</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karakter</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siswa</a:t>
            </a:r>
            <a:r>
              <a:rPr lang="en-US" sz="1800" dirty="0">
                <a:effectLst/>
                <a:latin typeface="Times New Roman" panose="02020603050405020304" pitchFamily="18" charset="0"/>
                <a:ea typeface="Times New Roman" panose="02020603050405020304" pitchFamily="18" charset="0"/>
              </a:rPr>
              <a:t> di SD Muhammadiyah 1 Taman </a:t>
            </a:r>
            <a:r>
              <a:rPr lang="en-US" sz="1800" dirty="0" err="1">
                <a:effectLst/>
                <a:latin typeface="Times New Roman" panose="02020603050405020304" pitchFamily="18" charset="0"/>
                <a:ea typeface="Times New Roman" panose="02020603050405020304" pitchFamily="18" charset="0"/>
              </a:rPr>
              <a:t>Sidoarjo</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yaitu</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dengan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melakukan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analisis</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lingkungan</a:t>
            </a:r>
            <a:r>
              <a:rPr lang="en-US" sz="1800" dirty="0">
                <a:effectLst/>
                <a:latin typeface="Times New Roman" panose="02020603050405020304" pitchFamily="18" charset="0"/>
                <a:ea typeface="Times New Roman" panose="02020603050405020304" pitchFamily="18" charset="0"/>
              </a:rPr>
              <a:t> dan </a:t>
            </a:r>
            <a:r>
              <a:rPr lang="en-US" sz="1800" dirty="0" err="1">
                <a:effectLst/>
                <a:latin typeface="Times New Roman" panose="02020603050405020304" pitchFamily="18" charset="0"/>
                <a:ea typeface="Times New Roman" panose="02020603050405020304" pitchFamily="18" charset="0"/>
              </a:rPr>
              <a:t>kemampuan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siswa</a:t>
            </a:r>
            <a:r>
              <a:rPr lang="en-US" sz="1800" dirty="0">
                <a:effectLst/>
                <a:latin typeface="Times New Roman" panose="02020603050405020304" pitchFamily="18" charset="0"/>
                <a:ea typeface="Times New Roman" panose="02020603050405020304" pitchFamily="18" charset="0"/>
              </a:rPr>
              <a:t> yang </a:t>
            </a:r>
            <a:r>
              <a:rPr lang="en-US" sz="1800" dirty="0" err="1">
                <a:effectLst/>
                <a:latin typeface="Times New Roman" panose="02020603050405020304" pitchFamily="18" charset="0"/>
                <a:ea typeface="Times New Roman" panose="02020603050405020304" pitchFamily="18" charset="0"/>
              </a:rPr>
              <a:t>berada</a:t>
            </a:r>
            <a:r>
              <a:rPr lang="en-US" sz="1800" dirty="0">
                <a:effectLst/>
                <a:latin typeface="Times New Roman" panose="02020603050405020304" pitchFamily="18" charset="0"/>
                <a:ea typeface="Times New Roman" panose="02020603050405020304" pitchFamily="18" charset="0"/>
              </a:rPr>
              <a:t> di SD Muhammadiyah 1 Taman </a:t>
            </a:r>
            <a:r>
              <a:rPr lang="en-US" sz="1800" dirty="0" err="1">
                <a:effectLst/>
                <a:latin typeface="Times New Roman" panose="02020603050405020304" pitchFamily="18" charset="0"/>
                <a:ea typeface="Times New Roman" panose="02020603050405020304" pitchFamily="18" charset="0"/>
              </a:rPr>
              <a:t>Sidoarjo</a:t>
            </a:r>
            <a:r>
              <a:rPr lang="en-US" sz="1800" dirty="0">
                <a:latin typeface="Times New Roman" panose="02020603050405020304" pitchFamily="18" charset="0"/>
                <a:ea typeface="Times New Roman" panose="02020603050405020304" pitchFamily="18" charset="0"/>
              </a:rPr>
              <a:t>.</a:t>
            </a:r>
            <a:endParaRPr lang="en-US" sz="1800" dirty="0">
              <a:effectLst/>
              <a:latin typeface="Times New Roman" panose="02020603050405020304" pitchFamily="18" charset="0"/>
              <a:ea typeface="Times New Roman" panose="02020603050405020304" pitchFamily="18" charset="0"/>
            </a:endParaRPr>
          </a:p>
          <a:p>
            <a:pPr marL="50800" indent="0" algn="ctr">
              <a:buNone/>
            </a:pPr>
            <a:endParaRPr lang="en-ID" sz="1800" dirty="0">
              <a:effectLst/>
              <a:latin typeface="Times New Roman" panose="02020603050405020304" pitchFamily="18" charset="0"/>
              <a:ea typeface="Times New Roman" panose="02020603050405020304" pitchFamily="18" charset="0"/>
            </a:endParaRPr>
          </a:p>
          <a:p>
            <a:pPr marL="50800" indent="0" algn="ctr">
              <a:buNone/>
            </a:pPr>
            <a:r>
              <a:rPr lang="en-US" sz="2400" b="1" dirty="0">
                <a:effectLst/>
                <a:latin typeface="Times New Roman" panose="02020603050405020304" pitchFamily="18" charset="0"/>
                <a:ea typeface="Times New Roman" panose="02020603050405020304" pitchFamily="18" charset="0"/>
              </a:rPr>
              <a:t>Tabel 1. Program-Program di SD Muhammadiyah 1 Taman </a:t>
            </a:r>
            <a:r>
              <a:rPr lang="en-US" sz="2400" b="1" dirty="0" err="1">
                <a:effectLst/>
                <a:latin typeface="Times New Roman" panose="02020603050405020304" pitchFamily="18" charset="0"/>
                <a:ea typeface="Times New Roman" panose="02020603050405020304" pitchFamily="18" charset="0"/>
              </a:rPr>
              <a:t>Sidoarjo</a:t>
            </a:r>
            <a:endParaRPr lang="en-ID" sz="2400" b="1" dirty="0">
              <a:effectLst/>
              <a:latin typeface="Times New Roman" panose="02020603050405020304" pitchFamily="18" charset="0"/>
              <a:ea typeface="Times New Roman" panose="02020603050405020304" pitchFamily="18" charset="0"/>
            </a:endParaRPr>
          </a:p>
          <a:p>
            <a:pPr marL="50800" indent="0" algn="ctr">
              <a:buNone/>
            </a:pPr>
            <a:endParaRPr lang="en-ID" sz="1800" dirty="0">
              <a:effectLst/>
              <a:latin typeface="Times New Roman" panose="02020603050405020304" pitchFamily="18" charset="0"/>
              <a:ea typeface="Times New Roman" panose="02020603050405020304" pitchFamily="18" charset="0"/>
            </a:endParaRPr>
          </a:p>
          <a:p>
            <a:pPr marL="50800" indent="0" algn="ctr">
              <a:buNone/>
            </a:pPr>
            <a:endParaRPr lang="en-ID" dirty="0"/>
          </a:p>
        </p:txBody>
      </p:sp>
    </p:spTree>
    <p:extLst>
      <p:ext uri="{BB962C8B-B14F-4D97-AF65-F5344CB8AC3E}">
        <p14:creationId xmlns:p14="http://schemas.microsoft.com/office/powerpoint/2010/main" val="39106946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20D36-88C2-DABE-0281-B63F5668A361}"/>
              </a:ext>
            </a:extLst>
          </p:cNvPr>
          <p:cNvSpPr>
            <a:spLocks noGrp="1"/>
          </p:cNvSpPr>
          <p:nvPr>
            <p:ph type="title"/>
          </p:nvPr>
        </p:nvSpPr>
        <p:spPr/>
        <p:txBody>
          <a:bodyPr/>
          <a:lstStyle/>
          <a:p>
            <a:r>
              <a:rPr lang="en-US" dirty="0" err="1"/>
              <a:t>Pembahasan</a:t>
            </a:r>
            <a:endParaRPr lang="en-ID" dirty="0"/>
          </a:p>
        </p:txBody>
      </p:sp>
      <p:graphicFrame>
        <p:nvGraphicFramePr>
          <p:cNvPr id="4" name="Table 3">
            <a:extLst>
              <a:ext uri="{FF2B5EF4-FFF2-40B4-BE49-F238E27FC236}">
                <a16:creationId xmlns:a16="http://schemas.microsoft.com/office/drawing/2014/main" id="{8B53EA5F-6980-5017-9124-D5675BFC7D1F}"/>
              </a:ext>
            </a:extLst>
          </p:cNvPr>
          <p:cNvGraphicFramePr>
            <a:graphicFrameLocks noGrp="1"/>
          </p:cNvGraphicFramePr>
          <p:nvPr>
            <p:extLst>
              <p:ext uri="{D42A27DB-BD31-4B8C-83A1-F6EECF244321}">
                <p14:modId xmlns:p14="http://schemas.microsoft.com/office/powerpoint/2010/main" val="1362895949"/>
              </p:ext>
            </p:extLst>
          </p:nvPr>
        </p:nvGraphicFramePr>
        <p:xfrm>
          <a:off x="166759" y="1155461"/>
          <a:ext cx="11830877" cy="4864338"/>
        </p:xfrm>
        <a:graphic>
          <a:graphicData uri="http://schemas.openxmlformats.org/drawingml/2006/table">
            <a:tbl>
              <a:tblPr firstRow="1" firstCol="1" bandRow="1">
                <a:tableStyleId>{10A1B5D5-9B99-4C35-A422-299274C87663}</a:tableStyleId>
              </a:tblPr>
              <a:tblGrid>
                <a:gridCol w="752443">
                  <a:extLst>
                    <a:ext uri="{9D8B030D-6E8A-4147-A177-3AD203B41FA5}">
                      <a16:colId xmlns:a16="http://schemas.microsoft.com/office/drawing/2014/main" val="1372715622"/>
                    </a:ext>
                  </a:extLst>
                </a:gridCol>
                <a:gridCol w="3421490">
                  <a:extLst>
                    <a:ext uri="{9D8B030D-6E8A-4147-A177-3AD203B41FA5}">
                      <a16:colId xmlns:a16="http://schemas.microsoft.com/office/drawing/2014/main" val="3631732243"/>
                    </a:ext>
                  </a:extLst>
                </a:gridCol>
                <a:gridCol w="4521761">
                  <a:extLst>
                    <a:ext uri="{9D8B030D-6E8A-4147-A177-3AD203B41FA5}">
                      <a16:colId xmlns:a16="http://schemas.microsoft.com/office/drawing/2014/main" val="3773271251"/>
                    </a:ext>
                  </a:extLst>
                </a:gridCol>
                <a:gridCol w="3135183">
                  <a:extLst>
                    <a:ext uri="{9D8B030D-6E8A-4147-A177-3AD203B41FA5}">
                      <a16:colId xmlns:a16="http://schemas.microsoft.com/office/drawing/2014/main" val="3379299831"/>
                    </a:ext>
                  </a:extLst>
                </a:gridCol>
              </a:tblGrid>
              <a:tr h="172458">
                <a:tc>
                  <a:txBody>
                    <a:bodyPr/>
                    <a:lstStyle/>
                    <a:p>
                      <a:pPr marL="0" marR="0" algn="ctr">
                        <a:buNone/>
                      </a:pPr>
                      <a:r>
                        <a:rPr lang="en-US" sz="1000" b="1">
                          <a:effectLst/>
                        </a:rPr>
                        <a:t>No.</a:t>
                      </a:r>
                      <a:endParaRPr lang="en-ID"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buNone/>
                      </a:pPr>
                      <a:r>
                        <a:rPr lang="en-US" sz="1000" b="1">
                          <a:effectLst/>
                        </a:rPr>
                        <a:t>Program Kesiswaan</a:t>
                      </a:r>
                      <a:endParaRPr lang="en-ID"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buNone/>
                      </a:pPr>
                      <a:r>
                        <a:rPr lang="en-US" sz="1000" b="1">
                          <a:effectLst/>
                        </a:rPr>
                        <a:t>Strategi</a:t>
                      </a:r>
                      <a:endParaRPr lang="en-ID"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ctr">
                        <a:buNone/>
                      </a:pPr>
                      <a:r>
                        <a:rPr lang="en-US" sz="1000" b="1">
                          <a:effectLst/>
                        </a:rPr>
                        <a:t>Output</a:t>
                      </a:r>
                      <a:endParaRPr lang="en-ID"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98274151"/>
                  </a:ext>
                </a:extLst>
              </a:tr>
              <a:tr h="345254">
                <a:tc>
                  <a:txBody>
                    <a:bodyPr/>
                    <a:lstStyle/>
                    <a:p>
                      <a:pPr marL="0" marR="0" algn="just">
                        <a:buNone/>
                      </a:pPr>
                      <a:r>
                        <a:rPr lang="en-US" sz="1000">
                          <a:effectLst/>
                        </a:rPr>
                        <a:t>1</a:t>
                      </a:r>
                      <a:endParaRPr lang="en-ID"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100" dirty="0">
                          <a:effectLst/>
                        </a:rPr>
                        <a:t>Ekstrakulikuler (Talent)</a:t>
                      </a:r>
                      <a:endParaRPr lang="en-ID"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100">
                          <a:effectLst/>
                        </a:rPr>
                        <a:t>Menciptakan ekstrakulikuler yang mengandung hal positif misalnya dalam bidang olahraga dan seni</a:t>
                      </a:r>
                      <a:endParaRPr lang="en-ID" sz="16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100">
                          <a:effectLst/>
                        </a:rPr>
                        <a:t>Tanggung jawab </a:t>
                      </a:r>
                      <a:endParaRPr lang="en-ID" sz="16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885611509"/>
                  </a:ext>
                </a:extLst>
              </a:tr>
              <a:tr h="345254">
                <a:tc>
                  <a:txBody>
                    <a:bodyPr/>
                    <a:lstStyle/>
                    <a:p>
                      <a:pPr marL="0" marR="0" algn="just">
                        <a:buNone/>
                      </a:pPr>
                      <a:r>
                        <a:rPr lang="en-US" sz="1000">
                          <a:effectLst/>
                        </a:rPr>
                        <a:t>2</a:t>
                      </a:r>
                      <a:endParaRPr lang="en-ID"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100" dirty="0" err="1">
                          <a:effectLst/>
                        </a:rPr>
                        <a:t>Peningkatan</a:t>
                      </a:r>
                      <a:r>
                        <a:rPr lang="en-US" sz="1100" dirty="0">
                          <a:effectLst/>
                        </a:rPr>
                        <a:t> </a:t>
                      </a:r>
                      <a:r>
                        <a:rPr lang="en-US" sz="1100" dirty="0" err="1">
                          <a:effectLst/>
                        </a:rPr>
                        <a:t>prestasi</a:t>
                      </a:r>
                      <a:r>
                        <a:rPr lang="en-US" sz="1100" dirty="0">
                          <a:effectLst/>
                        </a:rPr>
                        <a:t> </a:t>
                      </a:r>
                      <a:r>
                        <a:rPr lang="en-US" sz="1100" dirty="0" err="1">
                          <a:effectLst/>
                        </a:rPr>
                        <a:t>akademik</a:t>
                      </a:r>
                      <a:endParaRPr lang="en-ID"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100" dirty="0" err="1">
                          <a:effectLst/>
                        </a:rPr>
                        <a:t>Membuat</a:t>
                      </a:r>
                      <a:r>
                        <a:rPr lang="en-US" sz="1100" dirty="0">
                          <a:effectLst/>
                        </a:rPr>
                        <a:t> program </a:t>
                      </a:r>
                      <a:r>
                        <a:rPr lang="en-US" sz="1100" dirty="0" err="1">
                          <a:effectLst/>
                        </a:rPr>
                        <a:t>bimbingan</a:t>
                      </a:r>
                      <a:r>
                        <a:rPr lang="en-US" sz="1100" dirty="0">
                          <a:effectLst/>
                        </a:rPr>
                        <a:t> </a:t>
                      </a:r>
                      <a:r>
                        <a:rPr lang="en-US" sz="1100" dirty="0" err="1">
                          <a:effectLst/>
                        </a:rPr>
                        <a:t>belajar</a:t>
                      </a:r>
                      <a:r>
                        <a:rPr lang="en-US" sz="1100" dirty="0">
                          <a:effectLst/>
                        </a:rPr>
                        <a:t>, </a:t>
                      </a:r>
                      <a:r>
                        <a:rPr lang="en-US" sz="1100" dirty="0" err="1">
                          <a:effectLst/>
                        </a:rPr>
                        <a:t>lomba</a:t>
                      </a:r>
                      <a:r>
                        <a:rPr lang="en-US" sz="1100" dirty="0">
                          <a:effectLst/>
                        </a:rPr>
                        <a:t> </a:t>
                      </a:r>
                      <a:r>
                        <a:rPr lang="en-US" sz="1100" dirty="0" err="1">
                          <a:effectLst/>
                        </a:rPr>
                        <a:t>oliempiade</a:t>
                      </a:r>
                      <a:r>
                        <a:rPr lang="en-US" sz="1100" dirty="0">
                          <a:effectLst/>
                        </a:rPr>
                        <a:t> </a:t>
                      </a:r>
                      <a:r>
                        <a:rPr lang="en-US" sz="1100" dirty="0" err="1">
                          <a:effectLst/>
                        </a:rPr>
                        <a:t>atau</a:t>
                      </a:r>
                      <a:r>
                        <a:rPr lang="en-US" sz="1100" dirty="0">
                          <a:effectLst/>
                        </a:rPr>
                        <a:t> </a:t>
                      </a:r>
                      <a:r>
                        <a:rPr lang="en-US" sz="1100" dirty="0" err="1">
                          <a:effectLst/>
                        </a:rPr>
                        <a:t>kegiatan</a:t>
                      </a:r>
                      <a:r>
                        <a:rPr lang="en-US" sz="1100" dirty="0">
                          <a:effectLst/>
                        </a:rPr>
                        <a:t> </a:t>
                      </a:r>
                      <a:r>
                        <a:rPr lang="en-US" sz="1100" dirty="0" err="1">
                          <a:effectLst/>
                        </a:rPr>
                        <a:t>pembelajaran</a:t>
                      </a:r>
                      <a:r>
                        <a:rPr lang="en-US" sz="1100" dirty="0">
                          <a:effectLst/>
                        </a:rPr>
                        <a:t> </a:t>
                      </a:r>
                      <a:r>
                        <a:rPr lang="en-US" sz="1100" dirty="0" err="1">
                          <a:effectLst/>
                        </a:rPr>
                        <a:t>diluar</a:t>
                      </a:r>
                      <a:r>
                        <a:rPr lang="en-US" sz="1100" dirty="0">
                          <a:effectLst/>
                        </a:rPr>
                        <a:t> </a:t>
                      </a:r>
                      <a:r>
                        <a:rPr lang="en-US" sz="1100" dirty="0" err="1">
                          <a:effectLst/>
                        </a:rPr>
                        <a:t>kelas</a:t>
                      </a:r>
                      <a:endParaRPr lang="en-ID"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100">
                          <a:effectLst/>
                        </a:rPr>
                        <a:t>Kompetitif, Mandiri dan Tanggung Jawab</a:t>
                      </a:r>
                      <a:endParaRPr lang="en-ID" sz="16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691711787"/>
                  </a:ext>
                </a:extLst>
              </a:tr>
              <a:tr h="345254">
                <a:tc>
                  <a:txBody>
                    <a:bodyPr/>
                    <a:lstStyle/>
                    <a:p>
                      <a:pPr marL="0" marR="0" algn="just">
                        <a:buNone/>
                      </a:pPr>
                      <a:r>
                        <a:rPr lang="en-US" sz="1000">
                          <a:effectLst/>
                        </a:rPr>
                        <a:t>3</a:t>
                      </a:r>
                      <a:endParaRPr lang="en-ID"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100" dirty="0">
                          <a:effectLst/>
                        </a:rPr>
                        <a:t>Program </a:t>
                      </a:r>
                      <a:r>
                        <a:rPr lang="en-US" sz="1100" dirty="0" err="1">
                          <a:effectLst/>
                        </a:rPr>
                        <a:t>sebelum</a:t>
                      </a:r>
                      <a:r>
                        <a:rPr lang="en-US" sz="1100" dirty="0">
                          <a:effectLst/>
                        </a:rPr>
                        <a:t> </a:t>
                      </a:r>
                      <a:r>
                        <a:rPr lang="en-US" sz="1100" dirty="0" err="1">
                          <a:effectLst/>
                        </a:rPr>
                        <a:t>mulai</a:t>
                      </a:r>
                      <a:r>
                        <a:rPr lang="en-US" sz="1100" dirty="0">
                          <a:effectLst/>
                        </a:rPr>
                        <a:t> </a:t>
                      </a:r>
                      <a:r>
                        <a:rPr lang="en-US" sz="1100" dirty="0" err="1">
                          <a:effectLst/>
                        </a:rPr>
                        <a:t>pembelajaran</a:t>
                      </a:r>
                      <a:endParaRPr lang="en-ID"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100" dirty="0" err="1">
                          <a:effectLst/>
                        </a:rPr>
                        <a:t>Melakukan</a:t>
                      </a:r>
                      <a:r>
                        <a:rPr lang="en-US" sz="1100" dirty="0">
                          <a:effectLst/>
                        </a:rPr>
                        <a:t> </a:t>
                      </a:r>
                      <a:r>
                        <a:rPr lang="en-US" sz="1100" dirty="0" err="1">
                          <a:effectLst/>
                        </a:rPr>
                        <a:t>apel</a:t>
                      </a:r>
                      <a:r>
                        <a:rPr lang="en-US" sz="1100" dirty="0">
                          <a:effectLst/>
                        </a:rPr>
                        <a:t> </a:t>
                      </a:r>
                      <a:r>
                        <a:rPr lang="en-US" sz="1100" dirty="0" err="1">
                          <a:effectLst/>
                        </a:rPr>
                        <a:t>dipagi</a:t>
                      </a:r>
                      <a:r>
                        <a:rPr lang="en-US" sz="1100" dirty="0">
                          <a:effectLst/>
                        </a:rPr>
                        <a:t> </a:t>
                      </a:r>
                      <a:r>
                        <a:rPr lang="en-US" sz="1100" dirty="0" err="1">
                          <a:effectLst/>
                        </a:rPr>
                        <a:t>hari</a:t>
                      </a:r>
                      <a:r>
                        <a:rPr lang="en-US" sz="1100" dirty="0">
                          <a:effectLst/>
                        </a:rPr>
                        <a:t> </a:t>
                      </a:r>
                      <a:r>
                        <a:rPr lang="en-US" sz="1100" dirty="0" err="1">
                          <a:effectLst/>
                        </a:rPr>
                        <a:t>sebelum</a:t>
                      </a:r>
                      <a:r>
                        <a:rPr lang="en-US" sz="1100" dirty="0">
                          <a:effectLst/>
                        </a:rPr>
                        <a:t> </a:t>
                      </a:r>
                      <a:r>
                        <a:rPr lang="en-US" sz="1100" dirty="0" err="1">
                          <a:effectLst/>
                        </a:rPr>
                        <a:t>pembelajaran</a:t>
                      </a:r>
                      <a:r>
                        <a:rPr lang="en-US" sz="1100" dirty="0">
                          <a:effectLst/>
                        </a:rPr>
                        <a:t> dan </a:t>
                      </a:r>
                      <a:r>
                        <a:rPr lang="en-US" sz="1100" dirty="0" err="1">
                          <a:effectLst/>
                        </a:rPr>
                        <a:t>mencium</a:t>
                      </a:r>
                      <a:r>
                        <a:rPr lang="en-US" sz="1100" dirty="0">
                          <a:effectLst/>
                        </a:rPr>
                        <a:t> </a:t>
                      </a:r>
                      <a:r>
                        <a:rPr lang="en-US" sz="1100" dirty="0" err="1">
                          <a:effectLst/>
                        </a:rPr>
                        <a:t>tangan</a:t>
                      </a:r>
                      <a:r>
                        <a:rPr lang="en-US" sz="1100" dirty="0">
                          <a:effectLst/>
                        </a:rPr>
                        <a:t> guru</a:t>
                      </a:r>
                      <a:endParaRPr lang="en-ID" sz="16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100" dirty="0">
                          <a:effectLst/>
                        </a:rPr>
                        <a:t>Sopan </a:t>
                      </a:r>
                      <a:r>
                        <a:rPr lang="en-US" sz="1100" dirty="0" err="1">
                          <a:effectLst/>
                        </a:rPr>
                        <a:t>Santun</a:t>
                      </a:r>
                      <a:r>
                        <a:rPr lang="en-US" sz="1100" dirty="0">
                          <a:effectLst/>
                        </a:rPr>
                        <a:t> dan </a:t>
                      </a:r>
                      <a:r>
                        <a:rPr lang="en-US" sz="1100" dirty="0" err="1">
                          <a:effectLst/>
                        </a:rPr>
                        <a:t>Disiplin</a:t>
                      </a:r>
                      <a:endParaRPr lang="en-ID" sz="16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774019731"/>
                  </a:ext>
                </a:extLst>
              </a:tr>
              <a:tr h="1379667">
                <a:tc>
                  <a:txBody>
                    <a:bodyPr/>
                    <a:lstStyle/>
                    <a:p>
                      <a:pPr marL="0" marR="0" algn="just">
                        <a:buNone/>
                      </a:pPr>
                      <a:r>
                        <a:rPr lang="en-US" sz="1000">
                          <a:effectLst/>
                        </a:rPr>
                        <a:t>4</a:t>
                      </a:r>
                      <a:endParaRPr lang="en-ID"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000" dirty="0" err="1">
                          <a:effectLst/>
                        </a:rPr>
                        <a:t>Religius</a:t>
                      </a:r>
                      <a:r>
                        <a:rPr lang="en-US" sz="1000" dirty="0">
                          <a:effectLst/>
                        </a:rPr>
                        <a:t> :</a:t>
                      </a:r>
                      <a:endParaRPr lang="en-ID" sz="1200" dirty="0">
                        <a:effectLst/>
                      </a:endParaRPr>
                    </a:p>
                    <a:p>
                      <a:pPr marL="342900" marR="0" lvl="0" indent="-342900" algn="just">
                        <a:buFont typeface="+mj-lt"/>
                        <a:buAutoNum type="alphaLcPeriod"/>
                      </a:pPr>
                      <a:r>
                        <a:rPr lang="en-US" sz="1000" dirty="0" err="1">
                          <a:effectLst/>
                        </a:rPr>
                        <a:t>Shalat</a:t>
                      </a:r>
                      <a:r>
                        <a:rPr lang="en-US" sz="1000" dirty="0">
                          <a:effectLst/>
                        </a:rPr>
                        <a:t> </a:t>
                      </a:r>
                      <a:r>
                        <a:rPr lang="en-US" sz="1000" dirty="0" err="1">
                          <a:effectLst/>
                        </a:rPr>
                        <a:t>Berjama’ah</a:t>
                      </a:r>
                      <a:endParaRPr lang="en-ID" sz="1200" dirty="0">
                        <a:effectLst/>
                      </a:endParaRPr>
                    </a:p>
                    <a:p>
                      <a:pPr marL="342900" marR="0" lvl="0" indent="-342900" algn="just">
                        <a:buFont typeface="+mj-lt"/>
                        <a:buAutoNum type="alphaLcPeriod"/>
                      </a:pPr>
                      <a:r>
                        <a:rPr lang="en-US" sz="1000" dirty="0">
                          <a:effectLst/>
                        </a:rPr>
                        <a:t>Bustan Al </a:t>
                      </a:r>
                      <a:r>
                        <a:rPr lang="en-US" sz="1000" dirty="0" err="1">
                          <a:effectLst/>
                        </a:rPr>
                        <a:t>Qurro</a:t>
                      </a:r>
                      <a:r>
                        <a:rPr lang="en-US" sz="1000" dirty="0">
                          <a:effectLst/>
                        </a:rPr>
                        <a:t> Wal </a:t>
                      </a:r>
                      <a:r>
                        <a:rPr lang="en-US" sz="1000" dirty="0" err="1">
                          <a:effectLst/>
                        </a:rPr>
                        <a:t>Huffadz</a:t>
                      </a:r>
                      <a:endParaRPr lang="en-ID" sz="1200" dirty="0">
                        <a:effectLst/>
                      </a:endParaRPr>
                    </a:p>
                    <a:p>
                      <a:pPr marL="342900" marR="0" lvl="0" indent="-342900" algn="just">
                        <a:buFont typeface="+mj-lt"/>
                        <a:buAutoNum type="alphaLcPeriod"/>
                      </a:pPr>
                      <a:r>
                        <a:rPr lang="en-US" sz="1000" dirty="0">
                          <a:effectLst/>
                        </a:rPr>
                        <a:t>One </a:t>
                      </a:r>
                      <a:r>
                        <a:rPr lang="en-US" sz="1000" dirty="0" err="1">
                          <a:effectLst/>
                        </a:rPr>
                        <a:t>Mounth</a:t>
                      </a:r>
                      <a:r>
                        <a:rPr lang="en-US" sz="1000" dirty="0">
                          <a:effectLst/>
                        </a:rPr>
                        <a:t> One </a:t>
                      </a:r>
                      <a:r>
                        <a:rPr lang="en-US" sz="1000" dirty="0" err="1">
                          <a:effectLst/>
                        </a:rPr>
                        <a:t>Hadits</a:t>
                      </a:r>
                      <a:endParaRPr lang="en-ID"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000" dirty="0">
                          <a:effectLst/>
                        </a:rPr>
                        <a:t> </a:t>
                      </a:r>
                      <a:endParaRPr lang="en-ID" sz="1200" dirty="0">
                        <a:effectLst/>
                      </a:endParaRPr>
                    </a:p>
                    <a:p>
                      <a:pPr marL="342900" marR="0" lvl="0" indent="-342900" algn="just">
                        <a:buFont typeface="+mj-lt"/>
                        <a:buAutoNum type="alphaLcPeriod"/>
                      </a:pPr>
                      <a:r>
                        <a:rPr lang="en-US" sz="1000" dirty="0" err="1">
                          <a:effectLst/>
                        </a:rPr>
                        <a:t>melakukan</a:t>
                      </a:r>
                      <a:r>
                        <a:rPr lang="en-US" sz="1000" dirty="0">
                          <a:effectLst/>
                        </a:rPr>
                        <a:t> </a:t>
                      </a:r>
                      <a:r>
                        <a:rPr lang="en-US" sz="1000" dirty="0" err="1">
                          <a:effectLst/>
                        </a:rPr>
                        <a:t>pendidikan</a:t>
                      </a:r>
                      <a:r>
                        <a:rPr lang="en-US" sz="1000" dirty="0">
                          <a:effectLst/>
                        </a:rPr>
                        <a:t> agama, </a:t>
                      </a:r>
                      <a:r>
                        <a:rPr lang="en-US" sz="1000" dirty="0" err="1">
                          <a:effectLst/>
                        </a:rPr>
                        <a:t>sosialisasi</a:t>
                      </a:r>
                      <a:r>
                        <a:rPr lang="en-US" sz="1000" dirty="0">
                          <a:effectLst/>
                        </a:rPr>
                        <a:t>, </a:t>
                      </a:r>
                      <a:r>
                        <a:rPr lang="en-US" sz="1000" dirty="0" err="1">
                          <a:effectLst/>
                        </a:rPr>
                        <a:t>terdapat</a:t>
                      </a:r>
                      <a:r>
                        <a:rPr lang="en-US" sz="1000" dirty="0">
                          <a:effectLst/>
                        </a:rPr>
                        <a:t> </a:t>
                      </a:r>
                      <a:r>
                        <a:rPr lang="en-US" sz="1000" dirty="0" err="1">
                          <a:effectLst/>
                        </a:rPr>
                        <a:t>jadwal</a:t>
                      </a:r>
                      <a:r>
                        <a:rPr lang="en-US" sz="1000" dirty="0">
                          <a:effectLst/>
                        </a:rPr>
                        <a:t> </a:t>
                      </a:r>
                      <a:r>
                        <a:rPr lang="en-US" sz="1000" dirty="0" err="1">
                          <a:effectLst/>
                        </a:rPr>
                        <a:t>shalat</a:t>
                      </a:r>
                      <a:r>
                        <a:rPr lang="en-US" sz="1000" dirty="0">
                          <a:effectLst/>
                        </a:rPr>
                        <a:t>, </a:t>
                      </a:r>
                      <a:r>
                        <a:rPr lang="en-US" sz="1000" dirty="0" err="1">
                          <a:effectLst/>
                        </a:rPr>
                        <a:t>menciptakan</a:t>
                      </a:r>
                      <a:r>
                        <a:rPr lang="en-US" sz="1000" dirty="0">
                          <a:effectLst/>
                        </a:rPr>
                        <a:t> </a:t>
                      </a:r>
                      <a:r>
                        <a:rPr lang="en-US" sz="1000" dirty="0" err="1">
                          <a:effectLst/>
                        </a:rPr>
                        <a:t>atmosfer</a:t>
                      </a:r>
                      <a:r>
                        <a:rPr lang="en-US" sz="1000" dirty="0">
                          <a:effectLst/>
                        </a:rPr>
                        <a:t> </a:t>
                      </a:r>
                      <a:r>
                        <a:rPr lang="en-US" sz="1000" dirty="0" err="1">
                          <a:effectLst/>
                        </a:rPr>
                        <a:t>positif</a:t>
                      </a:r>
                      <a:r>
                        <a:rPr lang="en-US" sz="1000" dirty="0">
                          <a:effectLst/>
                        </a:rPr>
                        <a:t>, dan </a:t>
                      </a:r>
                      <a:r>
                        <a:rPr lang="en-US" sz="1000" dirty="0" err="1">
                          <a:effectLst/>
                        </a:rPr>
                        <a:t>mendapat</a:t>
                      </a:r>
                      <a:r>
                        <a:rPr lang="en-US" sz="1000" dirty="0">
                          <a:effectLst/>
                        </a:rPr>
                        <a:t> </a:t>
                      </a:r>
                      <a:r>
                        <a:rPr lang="en-US" sz="1000" dirty="0" err="1">
                          <a:effectLst/>
                        </a:rPr>
                        <a:t>dukungan</a:t>
                      </a:r>
                      <a:r>
                        <a:rPr lang="en-US" sz="1000" dirty="0">
                          <a:effectLst/>
                        </a:rPr>
                        <a:t> </a:t>
                      </a:r>
                      <a:r>
                        <a:rPr lang="en-US" sz="1000" dirty="0" err="1">
                          <a:effectLst/>
                        </a:rPr>
                        <a:t>dari</a:t>
                      </a:r>
                      <a:r>
                        <a:rPr lang="en-US" sz="1000" dirty="0">
                          <a:effectLst/>
                        </a:rPr>
                        <a:t> guru.</a:t>
                      </a:r>
                      <a:endParaRPr lang="en-ID" sz="1200" dirty="0">
                        <a:effectLst/>
                      </a:endParaRPr>
                    </a:p>
                    <a:p>
                      <a:pPr marL="342900" marR="0" lvl="0" indent="-342900" algn="just">
                        <a:buFont typeface="+mj-lt"/>
                        <a:buAutoNum type="alphaLcPeriod"/>
                      </a:pPr>
                      <a:r>
                        <a:rPr lang="en-US" sz="1000" dirty="0" err="1">
                          <a:effectLst/>
                        </a:rPr>
                        <a:t>Melakukan</a:t>
                      </a:r>
                      <a:r>
                        <a:rPr lang="en-US" sz="1000" dirty="0">
                          <a:effectLst/>
                        </a:rPr>
                        <a:t> </a:t>
                      </a:r>
                      <a:r>
                        <a:rPr lang="en-US" sz="1000" dirty="0" err="1">
                          <a:effectLst/>
                        </a:rPr>
                        <a:t>kampanye</a:t>
                      </a:r>
                      <a:r>
                        <a:rPr lang="en-US" sz="1000" dirty="0">
                          <a:effectLst/>
                        </a:rPr>
                        <a:t> </a:t>
                      </a:r>
                      <a:r>
                        <a:rPr lang="en-US" sz="1000" dirty="0" err="1">
                          <a:effectLst/>
                        </a:rPr>
                        <a:t>kesadaran</a:t>
                      </a:r>
                      <a:r>
                        <a:rPr lang="en-US" sz="1000" dirty="0">
                          <a:effectLst/>
                        </a:rPr>
                        <a:t> oleh guru </a:t>
                      </a:r>
                      <a:r>
                        <a:rPr lang="en-US" sz="1000" dirty="0" err="1">
                          <a:effectLst/>
                        </a:rPr>
                        <a:t>kepada</a:t>
                      </a:r>
                      <a:r>
                        <a:rPr lang="en-US" sz="1000" dirty="0">
                          <a:effectLst/>
                        </a:rPr>
                        <a:t> </a:t>
                      </a:r>
                      <a:r>
                        <a:rPr lang="en-US" sz="1000" dirty="0" err="1">
                          <a:effectLst/>
                        </a:rPr>
                        <a:t>siswa</a:t>
                      </a:r>
                      <a:r>
                        <a:rPr lang="en-US" sz="1000" dirty="0">
                          <a:effectLst/>
                        </a:rPr>
                        <a:t>, </a:t>
                      </a:r>
                      <a:r>
                        <a:rPr lang="en-US" sz="1000" dirty="0" err="1">
                          <a:effectLst/>
                        </a:rPr>
                        <a:t>dengan</a:t>
                      </a:r>
                      <a:r>
                        <a:rPr lang="en-US" sz="1000" dirty="0">
                          <a:effectLst/>
                        </a:rPr>
                        <a:t> </a:t>
                      </a:r>
                      <a:r>
                        <a:rPr lang="en-US" sz="1000" dirty="0" err="1">
                          <a:effectLst/>
                        </a:rPr>
                        <a:t>melakukannya</a:t>
                      </a:r>
                      <a:r>
                        <a:rPr lang="en-US" sz="1000" dirty="0">
                          <a:effectLst/>
                        </a:rPr>
                        <a:t> </a:t>
                      </a:r>
                      <a:r>
                        <a:rPr lang="en-US" sz="1000" dirty="0" err="1">
                          <a:effectLst/>
                        </a:rPr>
                        <a:t>secara</a:t>
                      </a:r>
                      <a:r>
                        <a:rPr lang="en-US" sz="1000" dirty="0">
                          <a:effectLst/>
                        </a:rPr>
                        <a:t> rutin dan </a:t>
                      </a:r>
                      <a:r>
                        <a:rPr lang="en-US" sz="1000" dirty="0" err="1">
                          <a:effectLst/>
                        </a:rPr>
                        <a:t>khusus</a:t>
                      </a:r>
                      <a:r>
                        <a:rPr lang="en-US" sz="1000" dirty="0">
                          <a:effectLst/>
                        </a:rPr>
                        <a:t>, </a:t>
                      </a:r>
                      <a:r>
                        <a:rPr lang="en-US" sz="1000" dirty="0" err="1">
                          <a:effectLst/>
                        </a:rPr>
                        <a:t>memberikan</a:t>
                      </a:r>
                      <a:r>
                        <a:rPr lang="en-US" sz="1000" dirty="0">
                          <a:effectLst/>
                        </a:rPr>
                        <a:t> </a:t>
                      </a:r>
                      <a:r>
                        <a:rPr lang="en-US" sz="1000" dirty="0" err="1">
                          <a:effectLst/>
                        </a:rPr>
                        <a:t>penghargaan</a:t>
                      </a:r>
                      <a:r>
                        <a:rPr lang="en-US" sz="1000" dirty="0">
                          <a:effectLst/>
                        </a:rPr>
                        <a:t> </a:t>
                      </a:r>
                      <a:r>
                        <a:rPr lang="en-US" sz="1000" dirty="0" err="1">
                          <a:effectLst/>
                        </a:rPr>
                        <a:t>untuk</a:t>
                      </a:r>
                      <a:r>
                        <a:rPr lang="en-US" sz="1000" dirty="0">
                          <a:effectLst/>
                        </a:rPr>
                        <a:t> </a:t>
                      </a:r>
                      <a:r>
                        <a:rPr lang="en-US" sz="1000" dirty="0" err="1">
                          <a:effectLst/>
                        </a:rPr>
                        <a:t>penghafal</a:t>
                      </a:r>
                      <a:r>
                        <a:rPr lang="en-US" sz="1000" dirty="0">
                          <a:effectLst/>
                        </a:rPr>
                        <a:t> dan </a:t>
                      </a:r>
                      <a:r>
                        <a:rPr lang="en-US" sz="1000" dirty="0" err="1">
                          <a:effectLst/>
                        </a:rPr>
                        <a:t>melakukan</a:t>
                      </a:r>
                      <a:r>
                        <a:rPr lang="en-US" sz="1000" dirty="0">
                          <a:effectLst/>
                        </a:rPr>
                        <a:t> </a:t>
                      </a:r>
                      <a:r>
                        <a:rPr lang="en-US" sz="1000" dirty="0" err="1">
                          <a:effectLst/>
                        </a:rPr>
                        <a:t>kerjasama</a:t>
                      </a:r>
                      <a:r>
                        <a:rPr lang="en-US" sz="1000" dirty="0">
                          <a:effectLst/>
                        </a:rPr>
                        <a:t> </a:t>
                      </a:r>
                      <a:r>
                        <a:rPr lang="en-US" sz="1000" dirty="0" err="1">
                          <a:effectLst/>
                        </a:rPr>
                        <a:t>dengan</a:t>
                      </a:r>
                      <a:r>
                        <a:rPr lang="en-US" sz="1000" dirty="0">
                          <a:effectLst/>
                        </a:rPr>
                        <a:t> orang </a:t>
                      </a:r>
                      <a:r>
                        <a:rPr lang="en-US" sz="1000" dirty="0" err="1">
                          <a:effectLst/>
                        </a:rPr>
                        <a:t>tua</a:t>
                      </a:r>
                      <a:r>
                        <a:rPr lang="en-US" sz="1000" dirty="0">
                          <a:effectLst/>
                        </a:rPr>
                        <a:t>.</a:t>
                      </a:r>
                      <a:endParaRPr lang="en-ID" sz="1200" dirty="0">
                        <a:effectLst/>
                      </a:endParaRPr>
                    </a:p>
                    <a:p>
                      <a:pPr marL="342900" marR="0" lvl="0" indent="-342900" algn="just">
                        <a:buFont typeface="+mj-lt"/>
                        <a:buAutoNum type="alphaLcPeriod"/>
                      </a:pPr>
                      <a:r>
                        <a:rPr lang="en-US" sz="1000" dirty="0">
                          <a:effectLst/>
                        </a:rPr>
                        <a:t>Metode </a:t>
                      </a:r>
                      <a:r>
                        <a:rPr lang="en-US" sz="1000" dirty="0" err="1">
                          <a:effectLst/>
                        </a:rPr>
                        <a:t>interaktif</a:t>
                      </a:r>
                      <a:r>
                        <a:rPr lang="en-US" sz="1000" dirty="0">
                          <a:effectLst/>
                        </a:rPr>
                        <a:t>, </a:t>
                      </a:r>
                      <a:r>
                        <a:rPr lang="en-US" sz="1000" dirty="0" err="1">
                          <a:effectLst/>
                        </a:rPr>
                        <a:t>kegiatan</a:t>
                      </a:r>
                      <a:r>
                        <a:rPr lang="en-US" sz="1000" dirty="0">
                          <a:effectLst/>
                        </a:rPr>
                        <a:t> rutin dan </a:t>
                      </a:r>
                      <a:r>
                        <a:rPr lang="en-US" sz="1000" dirty="0" err="1">
                          <a:effectLst/>
                        </a:rPr>
                        <a:t>mengadakan</a:t>
                      </a:r>
                      <a:r>
                        <a:rPr lang="en-US" sz="1000" dirty="0">
                          <a:effectLst/>
                        </a:rPr>
                        <a:t> </a:t>
                      </a:r>
                      <a:r>
                        <a:rPr lang="en-US" sz="1000" dirty="0" err="1">
                          <a:effectLst/>
                        </a:rPr>
                        <a:t>hafalan</a:t>
                      </a:r>
                      <a:r>
                        <a:rPr lang="en-US" sz="1000" dirty="0">
                          <a:effectLst/>
                        </a:rPr>
                        <a:t>, </a:t>
                      </a:r>
                      <a:r>
                        <a:rPr lang="en-US" sz="1000" dirty="0" err="1">
                          <a:effectLst/>
                        </a:rPr>
                        <a:t>serta</a:t>
                      </a:r>
                      <a:r>
                        <a:rPr lang="en-US" sz="1000" dirty="0">
                          <a:effectLst/>
                        </a:rPr>
                        <a:t> </a:t>
                      </a:r>
                      <a:r>
                        <a:rPr lang="en-US" sz="1000" dirty="0" err="1">
                          <a:effectLst/>
                        </a:rPr>
                        <a:t>memberikan</a:t>
                      </a:r>
                      <a:r>
                        <a:rPr lang="en-US" sz="1000" dirty="0">
                          <a:effectLst/>
                        </a:rPr>
                        <a:t> </a:t>
                      </a:r>
                      <a:r>
                        <a:rPr lang="en-US" sz="1000" dirty="0" err="1">
                          <a:effectLst/>
                        </a:rPr>
                        <a:t>penghargaan</a:t>
                      </a:r>
                      <a:r>
                        <a:rPr lang="en-US" sz="1000" dirty="0">
                          <a:effectLst/>
                        </a:rPr>
                        <a:t> </a:t>
                      </a:r>
                      <a:r>
                        <a:rPr lang="en-US" sz="1000" dirty="0" err="1">
                          <a:effectLst/>
                        </a:rPr>
                        <a:t>untuk</a:t>
                      </a:r>
                      <a:r>
                        <a:rPr lang="en-US" sz="1000" dirty="0">
                          <a:effectLst/>
                        </a:rPr>
                        <a:t> </a:t>
                      </a:r>
                      <a:r>
                        <a:rPr lang="en-US" sz="1000" dirty="0" err="1">
                          <a:effectLst/>
                        </a:rPr>
                        <a:t>penghafal</a:t>
                      </a:r>
                      <a:r>
                        <a:rPr lang="en-US" sz="1000" dirty="0">
                          <a:effectLst/>
                        </a:rPr>
                        <a:t>.</a:t>
                      </a:r>
                      <a:endParaRPr lang="en-ID"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000" dirty="0" err="1">
                          <a:effectLst/>
                        </a:rPr>
                        <a:t>Tanggung</a:t>
                      </a:r>
                      <a:r>
                        <a:rPr lang="en-US" sz="1000" dirty="0">
                          <a:effectLst/>
                        </a:rPr>
                        <a:t> Jawab, </a:t>
                      </a:r>
                      <a:r>
                        <a:rPr lang="en-US" sz="1000" dirty="0" err="1">
                          <a:effectLst/>
                        </a:rPr>
                        <a:t>Jujur</a:t>
                      </a:r>
                      <a:r>
                        <a:rPr lang="en-US" sz="1000" dirty="0">
                          <a:effectLst/>
                        </a:rPr>
                        <a:t>, </a:t>
                      </a:r>
                      <a:r>
                        <a:rPr lang="en-US" sz="1000" dirty="0" err="1">
                          <a:effectLst/>
                        </a:rPr>
                        <a:t>Toleransi</a:t>
                      </a:r>
                      <a:r>
                        <a:rPr lang="en-US" sz="1000" dirty="0">
                          <a:effectLst/>
                        </a:rPr>
                        <a:t> dan </a:t>
                      </a:r>
                      <a:r>
                        <a:rPr lang="en-US" sz="1000" dirty="0" err="1">
                          <a:effectLst/>
                        </a:rPr>
                        <a:t>Peduli</a:t>
                      </a:r>
                      <a:r>
                        <a:rPr lang="en-US" sz="1000" dirty="0">
                          <a:effectLst/>
                        </a:rPr>
                        <a:t> </a:t>
                      </a:r>
                      <a:r>
                        <a:rPr lang="en-US" sz="1000" dirty="0" err="1">
                          <a:effectLst/>
                        </a:rPr>
                        <a:t>Sesama</a:t>
                      </a:r>
                      <a:endParaRPr lang="en-ID"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096764639"/>
                  </a:ext>
                </a:extLst>
              </a:tr>
              <a:tr h="2276451">
                <a:tc>
                  <a:txBody>
                    <a:bodyPr/>
                    <a:lstStyle/>
                    <a:p>
                      <a:pPr marL="0" marR="0" algn="just">
                        <a:buNone/>
                      </a:pPr>
                      <a:r>
                        <a:rPr lang="en-US" sz="1000">
                          <a:effectLst/>
                        </a:rPr>
                        <a:t>5</a:t>
                      </a:r>
                      <a:endParaRPr lang="en-ID"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050" dirty="0" err="1">
                          <a:effectLst/>
                        </a:rPr>
                        <a:t>Integritas</a:t>
                      </a:r>
                      <a:r>
                        <a:rPr lang="en-US" sz="1050" dirty="0">
                          <a:effectLst/>
                        </a:rPr>
                        <a:t> :</a:t>
                      </a:r>
                      <a:endParaRPr lang="en-ID" sz="1400" dirty="0">
                        <a:effectLst/>
                      </a:endParaRPr>
                    </a:p>
                    <a:p>
                      <a:pPr marL="342900" marR="0" lvl="0" indent="-342900" algn="just">
                        <a:buFont typeface="+mj-lt"/>
                        <a:buAutoNum type="alphaLcPeriod"/>
                      </a:pPr>
                      <a:r>
                        <a:rPr lang="en-US" sz="1050" dirty="0" err="1">
                          <a:effectLst/>
                        </a:rPr>
                        <a:t>Jujur</a:t>
                      </a:r>
                      <a:r>
                        <a:rPr lang="en-US" sz="1050" dirty="0">
                          <a:effectLst/>
                        </a:rPr>
                        <a:t> </a:t>
                      </a:r>
                      <a:r>
                        <a:rPr lang="en-US" sz="1050" dirty="0" err="1">
                          <a:effectLst/>
                        </a:rPr>
                        <a:t>dalam</a:t>
                      </a:r>
                      <a:r>
                        <a:rPr lang="en-US" sz="1050" dirty="0">
                          <a:effectLst/>
                        </a:rPr>
                        <a:t> </a:t>
                      </a:r>
                      <a:r>
                        <a:rPr lang="en-US" sz="1050" dirty="0" err="1">
                          <a:effectLst/>
                        </a:rPr>
                        <a:t>mengerjakan</a:t>
                      </a:r>
                      <a:r>
                        <a:rPr lang="en-US" sz="1050" dirty="0">
                          <a:effectLst/>
                        </a:rPr>
                        <a:t> </a:t>
                      </a:r>
                      <a:r>
                        <a:rPr lang="en-US" sz="1050" dirty="0" err="1">
                          <a:effectLst/>
                        </a:rPr>
                        <a:t>setiap</a:t>
                      </a:r>
                      <a:r>
                        <a:rPr lang="en-US" sz="1050" dirty="0">
                          <a:effectLst/>
                        </a:rPr>
                        <a:t> </a:t>
                      </a:r>
                      <a:r>
                        <a:rPr lang="en-US" sz="1050" dirty="0" err="1">
                          <a:effectLst/>
                        </a:rPr>
                        <a:t>tugas</a:t>
                      </a:r>
                      <a:r>
                        <a:rPr lang="en-US" sz="1050" dirty="0">
                          <a:effectLst/>
                        </a:rPr>
                        <a:t> </a:t>
                      </a:r>
                      <a:r>
                        <a:rPr lang="en-US" sz="1050" dirty="0" err="1">
                          <a:effectLst/>
                        </a:rPr>
                        <a:t>dari</a:t>
                      </a:r>
                      <a:r>
                        <a:rPr lang="en-US" sz="1050" dirty="0">
                          <a:effectLst/>
                        </a:rPr>
                        <a:t> guru</a:t>
                      </a:r>
                      <a:endParaRPr lang="en-ID" sz="1400" dirty="0">
                        <a:effectLst/>
                      </a:endParaRPr>
                    </a:p>
                    <a:p>
                      <a:pPr marL="342900" marR="0" lvl="0" indent="-342900" algn="just">
                        <a:buFont typeface="+mj-lt"/>
                        <a:buAutoNum type="alphaLcPeriod"/>
                      </a:pPr>
                      <a:r>
                        <a:rPr lang="en-US" sz="1050" dirty="0">
                          <a:effectLst/>
                        </a:rPr>
                        <a:t>Pendidikan Anti </a:t>
                      </a:r>
                      <a:r>
                        <a:rPr lang="en-US" sz="1050" dirty="0" err="1">
                          <a:effectLst/>
                        </a:rPr>
                        <a:t>Korupsi</a:t>
                      </a:r>
                      <a:endParaRPr lang="en-ID" sz="1400" dirty="0">
                        <a:effectLst/>
                      </a:endParaRPr>
                    </a:p>
                    <a:p>
                      <a:pPr marL="342900" marR="0" lvl="0" indent="-342900" algn="just">
                        <a:buFont typeface="+mj-lt"/>
                        <a:buAutoNum type="alphaLcPeriod"/>
                      </a:pPr>
                      <a:r>
                        <a:rPr lang="en-US" sz="1050" dirty="0" err="1">
                          <a:effectLst/>
                        </a:rPr>
                        <a:t>Kantin</a:t>
                      </a:r>
                      <a:r>
                        <a:rPr lang="en-US" sz="1050" dirty="0">
                          <a:effectLst/>
                        </a:rPr>
                        <a:t> </a:t>
                      </a:r>
                      <a:r>
                        <a:rPr lang="en-US" sz="1050" dirty="0" err="1">
                          <a:effectLst/>
                        </a:rPr>
                        <a:t>Kejujuran</a:t>
                      </a:r>
                      <a:endParaRPr lang="en-ID" sz="1400" dirty="0">
                        <a:effectLst/>
                      </a:endParaRPr>
                    </a:p>
                    <a:p>
                      <a:pPr marL="0" marR="0" algn="just">
                        <a:buNone/>
                      </a:pPr>
                      <a:r>
                        <a:rPr lang="en-US" sz="1050" dirty="0">
                          <a:effectLst/>
                        </a:rPr>
                        <a:t> </a:t>
                      </a:r>
                      <a:endParaRPr lang="en-ID" sz="1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342900" marR="0" lvl="0" indent="-342900" algn="just">
                        <a:buSzPts val="1000"/>
                        <a:buFont typeface="+mj-lt"/>
                        <a:buAutoNum type="alphaLcPeriod"/>
                      </a:pPr>
                      <a:r>
                        <a:rPr lang="en-US" sz="1050" dirty="0" err="1">
                          <a:effectLst/>
                        </a:rPr>
                        <a:t>Menganut</a:t>
                      </a:r>
                      <a:r>
                        <a:rPr lang="en-US" sz="1050" dirty="0">
                          <a:effectLst/>
                        </a:rPr>
                        <a:t> </a:t>
                      </a:r>
                      <a:r>
                        <a:rPr lang="en-US" sz="1050" dirty="0" err="1">
                          <a:effectLst/>
                        </a:rPr>
                        <a:t>kurikulum</a:t>
                      </a:r>
                      <a:r>
                        <a:rPr lang="en-US" sz="1050" dirty="0">
                          <a:effectLst/>
                        </a:rPr>
                        <a:t> </a:t>
                      </a:r>
                      <a:r>
                        <a:rPr lang="en-US" sz="1050" dirty="0" err="1">
                          <a:effectLst/>
                        </a:rPr>
                        <a:t>berbasis</a:t>
                      </a:r>
                      <a:r>
                        <a:rPr lang="en-US" sz="1050" dirty="0">
                          <a:effectLst/>
                        </a:rPr>
                        <a:t> </a:t>
                      </a:r>
                      <a:r>
                        <a:rPr lang="en-US" sz="1050" dirty="0" err="1">
                          <a:effectLst/>
                        </a:rPr>
                        <a:t>nilai</a:t>
                      </a:r>
                      <a:r>
                        <a:rPr lang="en-US" sz="1050" dirty="0">
                          <a:effectLst/>
                        </a:rPr>
                        <a:t> dan </a:t>
                      </a:r>
                      <a:r>
                        <a:rPr lang="en-US" sz="1050" dirty="0" err="1">
                          <a:effectLst/>
                        </a:rPr>
                        <a:t>pembelajaran</a:t>
                      </a:r>
                      <a:r>
                        <a:rPr lang="en-US" sz="1050" dirty="0">
                          <a:effectLst/>
                        </a:rPr>
                        <a:t> </a:t>
                      </a:r>
                      <a:r>
                        <a:rPr lang="en-US" sz="1050" dirty="0" err="1">
                          <a:effectLst/>
                        </a:rPr>
                        <a:t>khusus</a:t>
                      </a:r>
                      <a:r>
                        <a:rPr lang="en-US" sz="1050" dirty="0">
                          <a:effectLst/>
                        </a:rPr>
                        <a:t>, gur </a:t>
                      </a:r>
                      <a:r>
                        <a:rPr lang="en-US" sz="1050" dirty="0" err="1">
                          <a:effectLst/>
                        </a:rPr>
                        <a:t>menjadikan</a:t>
                      </a:r>
                      <a:r>
                        <a:rPr lang="en-US" sz="1050" dirty="0">
                          <a:effectLst/>
                        </a:rPr>
                        <a:t> </a:t>
                      </a:r>
                      <a:r>
                        <a:rPr lang="en-US" sz="1050" dirty="0" err="1">
                          <a:effectLst/>
                        </a:rPr>
                        <a:t>dirinya</a:t>
                      </a:r>
                      <a:r>
                        <a:rPr lang="en-US" sz="1050" dirty="0">
                          <a:effectLst/>
                        </a:rPr>
                        <a:t> </a:t>
                      </a:r>
                      <a:r>
                        <a:rPr lang="en-US" sz="1050" dirty="0" err="1">
                          <a:effectLst/>
                        </a:rPr>
                        <a:t>sebagai</a:t>
                      </a:r>
                      <a:r>
                        <a:rPr lang="en-US" sz="1050" dirty="0">
                          <a:effectLst/>
                        </a:rPr>
                        <a:t> </a:t>
                      </a:r>
                      <a:r>
                        <a:rPr lang="en-US" sz="1050" dirty="0" err="1">
                          <a:effectLst/>
                        </a:rPr>
                        <a:t>suri</a:t>
                      </a:r>
                      <a:r>
                        <a:rPr lang="en-US" sz="1050" dirty="0">
                          <a:effectLst/>
                        </a:rPr>
                        <a:t> </a:t>
                      </a:r>
                      <a:r>
                        <a:rPr lang="en-US" sz="1050" dirty="0" err="1">
                          <a:effectLst/>
                        </a:rPr>
                        <a:t>tauladan</a:t>
                      </a:r>
                      <a:r>
                        <a:rPr lang="en-US" sz="1050" dirty="0">
                          <a:effectLst/>
                        </a:rPr>
                        <a:t> </a:t>
                      </a:r>
                      <a:r>
                        <a:rPr lang="en-US" sz="1050" dirty="0" err="1">
                          <a:effectLst/>
                        </a:rPr>
                        <a:t>serta</a:t>
                      </a:r>
                      <a:r>
                        <a:rPr lang="en-US" sz="1050" dirty="0">
                          <a:effectLst/>
                        </a:rPr>
                        <a:t> </a:t>
                      </a:r>
                      <a:r>
                        <a:rPr lang="en-US" sz="1050" dirty="0" err="1">
                          <a:effectLst/>
                        </a:rPr>
                        <a:t>menggunakan</a:t>
                      </a:r>
                      <a:r>
                        <a:rPr lang="en-US" sz="1050" dirty="0">
                          <a:effectLst/>
                        </a:rPr>
                        <a:t> </a:t>
                      </a:r>
                      <a:r>
                        <a:rPr lang="en-US" sz="1050" dirty="0" err="1">
                          <a:effectLst/>
                        </a:rPr>
                        <a:t>budaya</a:t>
                      </a:r>
                      <a:r>
                        <a:rPr lang="en-US" sz="1050" dirty="0">
                          <a:effectLst/>
                        </a:rPr>
                        <a:t> </a:t>
                      </a:r>
                      <a:r>
                        <a:rPr lang="en-US" sz="1050" dirty="0" err="1">
                          <a:effectLst/>
                        </a:rPr>
                        <a:t>sekolah</a:t>
                      </a:r>
                      <a:r>
                        <a:rPr lang="en-US" sz="1050" dirty="0">
                          <a:effectLst/>
                        </a:rPr>
                        <a:t> yang </a:t>
                      </a:r>
                      <a:r>
                        <a:rPr lang="en-US" sz="1050" dirty="0" err="1">
                          <a:effectLst/>
                        </a:rPr>
                        <a:t>positif</a:t>
                      </a:r>
                      <a:endParaRPr lang="en-ID" sz="1400" dirty="0">
                        <a:effectLst/>
                      </a:endParaRPr>
                    </a:p>
                    <a:p>
                      <a:pPr marL="342900" marR="0" lvl="0" indent="-342900" algn="just">
                        <a:buSzPts val="1000"/>
                        <a:buFont typeface="+mj-lt"/>
                        <a:buAutoNum type="alphaLcPeriod"/>
                      </a:pPr>
                      <a:r>
                        <a:rPr lang="id-ID" sz="1050" dirty="0">
                          <a:effectLst/>
                        </a:rPr>
                        <a:t>meminta siswa untuk membuat proyek antikorupsi, seperti kampanye poster atau video pendek, untuk mengasah kreativitas dan pemahaman mereka tentang nilai-nilai anti korupsi</a:t>
                      </a:r>
                      <a:r>
                        <a:rPr lang="id-ID" sz="1400" dirty="0">
                          <a:solidFill>
                            <a:srgbClr val="374151"/>
                          </a:solidFill>
                          <a:effectLst/>
                        </a:rPr>
                        <a:t>.</a:t>
                      </a:r>
                      <a:endParaRPr lang="en-ID" sz="1400" dirty="0">
                        <a:effectLst/>
                      </a:endParaRPr>
                    </a:p>
                    <a:p>
                      <a:pPr marL="342900" marR="0" lvl="0" indent="-342900" algn="just">
                        <a:buSzPts val="1000"/>
                        <a:buFont typeface="+mj-lt"/>
                        <a:buAutoNum type="alphaLcPeriod"/>
                      </a:pPr>
                      <a:r>
                        <a:rPr lang="id-ID" sz="1050" dirty="0">
                          <a:effectLst/>
                        </a:rPr>
                        <a:t>Menekankan bahwa kejujuran adalah nilai yang harus dijunjung tinggi. Siswa harus merasa memiliki tanggung jawab untuk membayar sesuai harga. Serta melangsungkan evaluasi berkala guna mengamati sejauh mana siswa mematuhi prinsip kejujuran dan berikan penghargaan atau pengakuan kepada siswa yang menunjukkan sikap jujur dalam menggunakan kantin. Ini bisa berupa sertifikat, pujian, atau hadiah kecil</a:t>
                      </a:r>
                      <a:endParaRPr lang="en-ID" sz="14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lgn="just">
                        <a:buNone/>
                      </a:pPr>
                      <a:r>
                        <a:rPr lang="en-US" sz="1050" dirty="0" err="1">
                          <a:effectLst/>
                        </a:rPr>
                        <a:t>Jujur</a:t>
                      </a:r>
                      <a:r>
                        <a:rPr lang="en-US" sz="1050" dirty="0">
                          <a:effectLst/>
                        </a:rPr>
                        <a:t>, </a:t>
                      </a:r>
                      <a:r>
                        <a:rPr lang="en-US" sz="1050" dirty="0" err="1">
                          <a:effectLst/>
                        </a:rPr>
                        <a:t>konsisten</a:t>
                      </a:r>
                      <a:r>
                        <a:rPr lang="en-US" sz="1050" dirty="0">
                          <a:effectLst/>
                        </a:rPr>
                        <a:t> dan </a:t>
                      </a:r>
                      <a:r>
                        <a:rPr lang="en-US" sz="1050" dirty="0" err="1">
                          <a:effectLst/>
                        </a:rPr>
                        <a:t>mempunyai</a:t>
                      </a:r>
                      <a:r>
                        <a:rPr lang="en-US" sz="1050" dirty="0">
                          <a:effectLst/>
                        </a:rPr>
                        <a:t> </a:t>
                      </a:r>
                      <a:r>
                        <a:rPr lang="en-US" sz="1050" dirty="0" err="1">
                          <a:effectLst/>
                        </a:rPr>
                        <a:t>etika</a:t>
                      </a:r>
                      <a:r>
                        <a:rPr lang="en-US" sz="1050" dirty="0">
                          <a:effectLst/>
                        </a:rPr>
                        <a:t> yang </a:t>
                      </a:r>
                      <a:r>
                        <a:rPr lang="en-US" sz="1050" dirty="0" err="1">
                          <a:effectLst/>
                        </a:rPr>
                        <a:t>tinggi</a:t>
                      </a:r>
                      <a:r>
                        <a:rPr lang="en-US" sz="1050" dirty="0">
                          <a:effectLst/>
                        </a:rPr>
                        <a:t> </a:t>
                      </a:r>
                      <a:endParaRPr lang="en-ID" sz="14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3568035175"/>
                  </a:ext>
                </a:extLst>
              </a:tr>
            </a:tbl>
          </a:graphicData>
        </a:graphic>
      </p:graphicFrame>
    </p:spTree>
    <p:extLst>
      <p:ext uri="{BB962C8B-B14F-4D97-AF65-F5344CB8AC3E}">
        <p14:creationId xmlns:p14="http://schemas.microsoft.com/office/powerpoint/2010/main" val="1506136116"/>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1813</TotalTime>
  <Words>3847</Words>
  <Application>Microsoft Office PowerPoint</Application>
  <PresentationFormat>Widescreen</PresentationFormat>
  <Paragraphs>148</Paragraphs>
  <Slides>17</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Calibri</vt:lpstr>
      <vt:lpstr>Century Gothic</vt:lpstr>
      <vt:lpstr>Times New Roman</vt:lpstr>
      <vt:lpstr>Arial</vt:lpstr>
      <vt:lpstr>Exo</vt:lpstr>
      <vt:lpstr>Office Theme</vt:lpstr>
      <vt:lpstr>IMPLEMENTASI MANAJEMEN KESISWAAN DALAM MEMBENTUK KARAKTER SISWA</vt:lpstr>
      <vt:lpstr>Pendahuluan</vt:lpstr>
      <vt:lpstr>Pendaahuluan</vt:lpstr>
      <vt:lpstr>Metode</vt:lpstr>
      <vt:lpstr>Hasil</vt:lpstr>
      <vt:lpstr>Hasil</vt:lpstr>
      <vt:lpstr>Hasil</vt:lpstr>
      <vt:lpstr>Pembahasan</vt:lpstr>
      <vt:lpstr>Pembahasan</vt:lpstr>
      <vt:lpstr>Pembahasan</vt:lpstr>
      <vt:lpstr>Pembahasan</vt:lpstr>
      <vt:lpstr>Pembahasan</vt:lpstr>
      <vt:lpstr>Pembahasan</vt:lpstr>
      <vt:lpstr>Pembahasan</vt:lpstr>
      <vt:lpstr>Pembahasan</vt:lpstr>
      <vt:lpstr>Kesimpulan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Manajemen Pendidikan Inklusi sebagai upaya strategi branding Sekolah Dasar</dc:title>
  <dc:creator>Umsida</dc:creator>
  <cp:lastModifiedBy>ISTIGHFARI FIRMAN</cp:lastModifiedBy>
  <cp:revision>16</cp:revision>
  <dcterms:created xsi:type="dcterms:W3CDTF">2020-02-15T07:43:00Z</dcterms:created>
  <dcterms:modified xsi:type="dcterms:W3CDTF">2025-06-02T06:52:05Z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1033-11.2.0.9031</vt:lpwstr>
  </property>
</Properties>
</file>